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81" r:id="rId3"/>
    <p:sldId id="282" r:id="rId4"/>
    <p:sldId id="256" r:id="rId5"/>
    <p:sldId id="27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D4CA"/>
    <a:srgbClr val="FE4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529"/>
    <p:restoredTop sz="96405"/>
  </p:normalViewPr>
  <p:slideViewPr>
    <p:cSldViewPr snapToGrid="0" snapToObjects="1">
      <p:cViewPr>
        <p:scale>
          <a:sx n="82" d="100"/>
          <a:sy n="82" d="100"/>
        </p:scale>
        <p:origin x="1792" y="-1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68448-52BF-3143-8AFD-0ECAD1A7DE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BC0218-7663-C543-8E0A-A91D38337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EC3EA-0850-534F-BE1B-D3F1ADCB4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6933E-51F1-2349-9ACE-B0D37B044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D48B7-17E5-BA4E-9478-A9DB63570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99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1050F-4ACC-2D48-9993-0B786E0D8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CDEA87-CF82-4A46-AE65-8889040B0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4530F-589B-5845-A5A5-C9AD67632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C2F5D-A4B8-A141-A607-7E512E1F4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FF54B-4BC9-8547-9BB7-8B85DF497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5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55C2F3-4ABB-0749-8BF8-074010E0E4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680E15-1028-B84B-8E66-537FF3B984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CF5FD-2D0E-B547-BB47-0660491F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B7258-F41F-E44E-9A0A-8DB50AF3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06957-1784-FB46-9807-429B51D1C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22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EB1AC-8AC8-1741-A716-54ABCD509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4BFBC-3F61-2F4C-AA9A-C96BA392E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BC01E-5BBC-DD4F-933E-A8E42CD65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E62C7-8BAE-9442-9377-EDB5C61A0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FA1E2-A3B4-5144-A9BC-7EAB4541E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59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25FBB-E624-DB41-8993-4C637014A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328AA-0511-9244-97D4-314C09236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3E805-E86E-4E42-A507-A2568BDA6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DEA4D-E5C9-954C-BB51-45F5FD47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DA89D-C462-6843-81C9-FF799CB3B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3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2D928-B5D6-8045-9616-D3C90A71D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98DF-2CE2-9F4B-B232-8422E44784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BD4CB4-6203-C449-8061-12A61BE9A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B33F3-9E5F-3A45-A5B8-C351220E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9DCF7-940C-3B40-A79C-94C992B0B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2B429-3CF4-E246-8058-17D50CB94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0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FC9DA-3B0B-BC4E-9BFF-CBE9DE1E8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E7223-0A7A-4641-AD72-E939A17FA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097A9-A3EF-C14F-9B0A-204BD73B4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B082FC-94CF-184D-A59D-5C47B795FA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A0D989-FC0F-2C4D-8D0F-4746020EB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E84BD2-6D83-074A-B36A-DF8709153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233B31-B5FB-5541-8CA1-B1F1F0DF4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7C3BE1-5926-0348-B6EE-78A33E58D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58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17809-68E3-5D46-93A6-5B4B04F9B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06BE05-5DC7-3544-96C4-81DD36D79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FCDF55-4DB2-8649-BD83-D7A32319B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97ADD3-9C8A-D446-AA15-609BCC6E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8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E0A894-B3EE-9D4D-B9EB-3A24EB275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E9F848-3A13-DA4A-A58C-9ECB61564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210C0-B1AD-414A-98D7-ED70713C4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79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BB16F-140D-2743-B467-58DEFE7CA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35D3E-2192-3648-911E-0BAC70F60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CF2AFC-39E4-2144-B861-09D23944C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1B0444-ABDA-084A-9C39-C6EA1C9ED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C14E1A-6E40-2743-89B4-329A455ED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57D2C2-7524-C64B-8EF8-14ACEAE2B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26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C8425-3CD0-6B47-9FD5-AB167B280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8E776D-01AF-0646-A42C-0A08F0CE90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A28F21-703D-7949-A1CF-54B4E311F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879F7-98E7-5C4D-A6E1-A2585382A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D01B5-88FE-9148-89B4-21A04E3A2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F2EB9A-4042-2E41-BB57-DAD5453E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28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1360F8-A8C8-0648-A500-0421EFC55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9FC61-1E3B-6F4A-8FC8-49B853986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9A1B0-83B5-E145-8FB7-94BA055F17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AD8F8-9042-DA49-8976-8BEE8B12296D}" type="datetimeFigureOut">
              <a:rPr lang="en-US" smtClean="0"/>
              <a:t>5/25/21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203D8-4BEE-7E4D-B6B6-07FF368EE5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80D34-6A70-1947-8D68-0F31520DD7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35D9C-9C33-DC49-8CC4-CB120B8B8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360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F8E32F97-5C18-7F4B-8E34-D04EE40B9C59}"/>
              </a:ext>
            </a:extLst>
          </p:cNvPr>
          <p:cNvSpPr/>
          <p:nvPr/>
        </p:nvSpPr>
        <p:spPr>
          <a:xfrm>
            <a:off x="2070837" y="-9032724"/>
            <a:ext cx="9108141" cy="7267122"/>
          </a:xfrm>
          <a:prstGeom prst="rect">
            <a:avLst/>
          </a:prstGeom>
          <a:solidFill>
            <a:srgbClr val="F6F7FA"/>
          </a:solidFill>
          <a:ln w="92075">
            <a:solidFill>
              <a:srgbClr val="6D2FD3"/>
            </a:solidFill>
          </a:ln>
          <a:effectLst>
            <a:glow rad="127000">
              <a:srgbClr val="6D2FD3">
                <a:alpha val="86000"/>
              </a:srgb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03AE6FB-CFF4-DD44-A41E-B912417CE1B1}"/>
              </a:ext>
            </a:extLst>
          </p:cNvPr>
          <p:cNvSpPr txBox="1"/>
          <p:nvPr/>
        </p:nvSpPr>
        <p:spPr>
          <a:xfrm>
            <a:off x="2854298" y="-7524295"/>
            <a:ext cx="15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HCC Summary</a:t>
            </a:r>
          </a:p>
        </p:txBody>
      </p:sp>
      <p:sp>
        <p:nvSpPr>
          <p:cNvPr id="119" name="Triangle 118">
            <a:extLst>
              <a:ext uri="{FF2B5EF4-FFF2-40B4-BE49-F238E27FC236}">
                <a16:creationId xmlns:a16="http://schemas.microsoft.com/office/drawing/2014/main" id="{BB5228AB-58FD-3D46-823C-B2C354C1EABA}"/>
              </a:ext>
            </a:extLst>
          </p:cNvPr>
          <p:cNvSpPr/>
          <p:nvPr/>
        </p:nvSpPr>
        <p:spPr>
          <a:xfrm rot="10800000">
            <a:off x="2557737" y="-7417491"/>
            <a:ext cx="190500" cy="17759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71AF3190-DCAA-9B4C-94F5-57D8FF53618D}"/>
              </a:ext>
            </a:extLst>
          </p:cNvPr>
          <p:cNvSpPr/>
          <p:nvPr/>
        </p:nvSpPr>
        <p:spPr>
          <a:xfrm>
            <a:off x="3974786" y="-5549834"/>
            <a:ext cx="51929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/>
            <a:r>
              <a:rPr lang="en-US" sz="1600" dirty="0"/>
              <a:t>Chronic obstructive pulmonary disease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CC59ACD-96C9-FF40-87D1-58104DE8D17E}"/>
              </a:ext>
            </a:extLst>
          </p:cNvPr>
          <p:cNvSpPr txBox="1"/>
          <p:nvPr/>
        </p:nvSpPr>
        <p:spPr>
          <a:xfrm>
            <a:off x="2778857" y="-5604717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J44.9 </a:t>
            </a: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ACA93B86-77AA-664B-98E7-47EF0733EAF3}"/>
              </a:ext>
            </a:extLst>
          </p:cNvPr>
          <p:cNvCxnSpPr>
            <a:cxnSpLocks/>
          </p:cNvCxnSpPr>
          <p:nvPr/>
        </p:nvCxnSpPr>
        <p:spPr>
          <a:xfrm>
            <a:off x="2123191" y="-4996188"/>
            <a:ext cx="90068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3452E5E8-DA9E-3D49-A4CD-1792012E2A86}"/>
              </a:ext>
            </a:extLst>
          </p:cNvPr>
          <p:cNvSpPr txBox="1"/>
          <p:nvPr/>
        </p:nvSpPr>
        <p:spPr>
          <a:xfrm>
            <a:off x="8200762" y="-5514636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111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4EA99278-8A01-1047-AA44-F41FC262888A}"/>
              </a:ext>
            </a:extLst>
          </p:cNvPr>
          <p:cNvSpPr txBox="1"/>
          <p:nvPr/>
        </p:nvSpPr>
        <p:spPr>
          <a:xfrm>
            <a:off x="2778857" y="-4720316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F33.1</a:t>
            </a:r>
          </a:p>
        </p:txBody>
      </p: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5FE5A9E5-DCE5-734F-BB7D-B5BB680C463A}"/>
              </a:ext>
            </a:extLst>
          </p:cNvPr>
          <p:cNvCxnSpPr>
            <a:cxnSpLocks/>
          </p:cNvCxnSpPr>
          <p:nvPr/>
        </p:nvCxnSpPr>
        <p:spPr>
          <a:xfrm>
            <a:off x="2123191" y="-4245841"/>
            <a:ext cx="90068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1CFAB092-E951-CE49-A0A0-CD726FB27F87}"/>
              </a:ext>
            </a:extLst>
          </p:cNvPr>
          <p:cNvSpPr txBox="1"/>
          <p:nvPr/>
        </p:nvSpPr>
        <p:spPr>
          <a:xfrm>
            <a:off x="8292134" y="-390373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59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9DCA48A4-B711-294B-8C78-0DFD92A36B75}"/>
              </a:ext>
            </a:extLst>
          </p:cNvPr>
          <p:cNvSpPr/>
          <p:nvPr/>
        </p:nvSpPr>
        <p:spPr>
          <a:xfrm>
            <a:off x="3827437" y="-2388580"/>
            <a:ext cx="1847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endParaRPr lang="en-US" sz="1600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1A797D5-FF25-1244-8C89-0A1307EC46E0}"/>
              </a:ext>
            </a:extLst>
          </p:cNvPr>
          <p:cNvSpPr txBox="1"/>
          <p:nvPr/>
        </p:nvSpPr>
        <p:spPr>
          <a:xfrm>
            <a:off x="2742819" y="-2350515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b="1" dirty="0">
              <a:solidFill>
                <a:srgbClr val="16C9BC"/>
              </a:solidFill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F9E3FAE2-BDF3-1B41-A708-E76EA72CC564}"/>
              </a:ext>
            </a:extLst>
          </p:cNvPr>
          <p:cNvCxnSpPr>
            <a:cxnSpLocks/>
          </p:cNvCxnSpPr>
          <p:nvPr/>
        </p:nvCxnSpPr>
        <p:spPr>
          <a:xfrm>
            <a:off x="2123191" y="-2011961"/>
            <a:ext cx="90068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AE0708F5-C321-1C4D-8F42-52387C3898E6}"/>
              </a:ext>
            </a:extLst>
          </p:cNvPr>
          <p:cNvSpPr txBox="1"/>
          <p:nvPr/>
        </p:nvSpPr>
        <p:spPr>
          <a:xfrm>
            <a:off x="8292134" y="-3198887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85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C996972C-82CE-A04A-84F0-BA9BB7642D50}"/>
              </a:ext>
            </a:extLst>
          </p:cNvPr>
          <p:cNvSpPr/>
          <p:nvPr/>
        </p:nvSpPr>
        <p:spPr>
          <a:xfrm>
            <a:off x="4012168" y="-4759435"/>
            <a:ext cx="376943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r>
              <a:rPr lang="en-US" sz="1600" dirty="0"/>
              <a:t>Chronic kidney disease, moderate (stage 3)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FA486C5-8A54-F54F-B9AC-D428DCE92F98}"/>
              </a:ext>
            </a:extLst>
          </p:cNvPr>
          <p:cNvSpPr txBox="1"/>
          <p:nvPr/>
        </p:nvSpPr>
        <p:spPr>
          <a:xfrm>
            <a:off x="2794866" y="-3991821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F33.0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08E383F-0E90-194B-907D-70BBC0B2C819}"/>
              </a:ext>
            </a:extLst>
          </p:cNvPr>
          <p:cNvSpPr txBox="1"/>
          <p:nvPr/>
        </p:nvSpPr>
        <p:spPr>
          <a:xfrm>
            <a:off x="8246448" y="-4703953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138</a:t>
            </a:r>
          </a:p>
        </p:txBody>
      </p:sp>
      <p:graphicFrame>
        <p:nvGraphicFramePr>
          <p:cNvPr id="137" name="Table 136">
            <a:extLst>
              <a:ext uri="{FF2B5EF4-FFF2-40B4-BE49-F238E27FC236}">
                <a16:creationId xmlns:a16="http://schemas.microsoft.com/office/drawing/2014/main" id="{5C26A72D-F78E-9D41-91B4-C05178B9C4F4}"/>
              </a:ext>
            </a:extLst>
          </p:cNvPr>
          <p:cNvGraphicFramePr>
            <a:graphicFrameLocks noGrp="1"/>
          </p:cNvGraphicFramePr>
          <p:nvPr/>
        </p:nvGraphicFramePr>
        <p:xfrm>
          <a:off x="4092480" y="-3222010"/>
          <a:ext cx="5194300" cy="253365"/>
        </p:xfrm>
        <a:graphic>
          <a:graphicData uri="http://schemas.openxmlformats.org/drawingml/2006/table">
            <a:tbl>
              <a:tblPr/>
              <a:tblGrid>
                <a:gridCol w="5194300">
                  <a:extLst>
                    <a:ext uri="{9D8B030D-6E8A-4147-A177-3AD203B41FA5}">
                      <a16:colId xmlns:a16="http://schemas.microsoft.com/office/drawing/2014/main" val="354523332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Cardiomyopathy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22513"/>
                  </a:ext>
                </a:extLst>
              </a:tr>
            </a:tbl>
          </a:graphicData>
        </a:graphic>
      </p:graphicFrame>
      <p:graphicFrame>
        <p:nvGraphicFramePr>
          <p:cNvPr id="138" name="Table 137">
            <a:extLst>
              <a:ext uri="{FF2B5EF4-FFF2-40B4-BE49-F238E27FC236}">
                <a16:creationId xmlns:a16="http://schemas.microsoft.com/office/drawing/2014/main" id="{76F2493A-AB5B-4542-B65A-FA66F3070499}"/>
              </a:ext>
            </a:extLst>
          </p:cNvPr>
          <p:cNvGraphicFramePr>
            <a:graphicFrameLocks noGrp="1"/>
          </p:cNvGraphicFramePr>
          <p:nvPr/>
        </p:nvGraphicFramePr>
        <p:xfrm>
          <a:off x="4092480" y="-3934513"/>
          <a:ext cx="5194300" cy="253365"/>
        </p:xfrm>
        <a:graphic>
          <a:graphicData uri="http://schemas.openxmlformats.org/drawingml/2006/table">
            <a:tbl>
              <a:tblPr/>
              <a:tblGrid>
                <a:gridCol w="5194300">
                  <a:extLst>
                    <a:ext uri="{9D8B030D-6E8A-4147-A177-3AD203B41FA5}">
                      <a16:colId xmlns:a16="http://schemas.microsoft.com/office/drawing/2014/main" val="108695117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Major depressive disorder, recurrent, mild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754118"/>
                  </a:ext>
                </a:extLst>
              </a:tr>
            </a:tbl>
          </a:graphicData>
        </a:graphic>
      </p:graphicFrame>
      <p:sp>
        <p:nvSpPr>
          <p:cNvPr id="139" name="Rectangle 138">
            <a:extLst>
              <a:ext uri="{FF2B5EF4-FFF2-40B4-BE49-F238E27FC236}">
                <a16:creationId xmlns:a16="http://schemas.microsoft.com/office/drawing/2014/main" id="{C6176F3A-0F93-F443-8EE6-48249DD29AAE}"/>
              </a:ext>
            </a:extLst>
          </p:cNvPr>
          <p:cNvSpPr/>
          <p:nvPr/>
        </p:nvSpPr>
        <p:spPr>
          <a:xfrm>
            <a:off x="3974786" y="-2514487"/>
            <a:ext cx="40318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Type 2 diabetes mellitus with diabetic cataract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D55DE0-AC82-6E44-A233-C4F30706E719}"/>
              </a:ext>
            </a:extLst>
          </p:cNvPr>
          <p:cNvSpPr txBox="1"/>
          <p:nvPr/>
        </p:nvSpPr>
        <p:spPr>
          <a:xfrm>
            <a:off x="8292134" y="-25175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18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F673A272-CFCA-E14E-B7FC-03A9BA1A28CD}"/>
              </a:ext>
            </a:extLst>
          </p:cNvPr>
          <p:cNvSpPr txBox="1"/>
          <p:nvPr/>
        </p:nvSpPr>
        <p:spPr>
          <a:xfrm>
            <a:off x="2787969" y="-3284260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I42.9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512AC66E-C310-EA42-AAB5-B75CC80F0FE4}"/>
              </a:ext>
            </a:extLst>
          </p:cNvPr>
          <p:cNvSpPr txBox="1"/>
          <p:nvPr/>
        </p:nvSpPr>
        <p:spPr>
          <a:xfrm>
            <a:off x="2779889" y="-2525558"/>
            <a:ext cx="755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E11.36</a:t>
            </a: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C3A48FF6-29FC-9644-A645-D47923B32AF2}"/>
              </a:ext>
            </a:extLst>
          </p:cNvPr>
          <p:cNvCxnSpPr>
            <a:cxnSpLocks/>
          </p:cNvCxnSpPr>
          <p:nvPr/>
        </p:nvCxnSpPr>
        <p:spPr>
          <a:xfrm>
            <a:off x="2123191" y="-3454885"/>
            <a:ext cx="90068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1AE3E8FD-DE60-CC40-BF5F-5F04B7382948}"/>
              </a:ext>
            </a:extLst>
          </p:cNvPr>
          <p:cNvCxnSpPr>
            <a:cxnSpLocks/>
          </p:cNvCxnSpPr>
          <p:nvPr/>
        </p:nvCxnSpPr>
        <p:spPr>
          <a:xfrm>
            <a:off x="2123191" y="-2744443"/>
            <a:ext cx="90068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BDE5C88D-7836-5A43-A13F-1966FEC396CC}"/>
              </a:ext>
            </a:extLst>
          </p:cNvPr>
          <p:cNvSpPr txBox="1"/>
          <p:nvPr/>
        </p:nvSpPr>
        <p:spPr>
          <a:xfrm>
            <a:off x="9233722" y="-5546050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0.335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8BE6588-4586-9D4C-AF61-9B4496F52010}"/>
              </a:ext>
            </a:extLst>
          </p:cNvPr>
          <p:cNvSpPr txBox="1"/>
          <p:nvPr/>
        </p:nvSpPr>
        <p:spPr>
          <a:xfrm>
            <a:off x="9233722" y="-4659305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0.069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31F6204B-DD49-D645-AB95-69FC36E16662}"/>
              </a:ext>
            </a:extLst>
          </p:cNvPr>
          <p:cNvSpPr txBox="1"/>
          <p:nvPr/>
        </p:nvSpPr>
        <p:spPr>
          <a:xfrm>
            <a:off x="9233722" y="-3964556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0.309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D182549-A314-7341-A32B-50853B99ED42}"/>
              </a:ext>
            </a:extLst>
          </p:cNvPr>
          <p:cNvSpPr txBox="1"/>
          <p:nvPr/>
        </p:nvSpPr>
        <p:spPr>
          <a:xfrm>
            <a:off x="9233722" y="-3221415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0.447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A7141E10-9804-9D48-B1C9-6ED3712A7C82}"/>
              </a:ext>
            </a:extLst>
          </p:cNvPr>
          <p:cNvSpPr txBox="1"/>
          <p:nvPr/>
        </p:nvSpPr>
        <p:spPr>
          <a:xfrm>
            <a:off x="9242894" y="-2513279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0.302</a:t>
            </a:r>
          </a:p>
        </p:txBody>
      </p:sp>
      <p:sp>
        <p:nvSpPr>
          <p:cNvPr id="150" name="Triangle 149">
            <a:extLst>
              <a:ext uri="{FF2B5EF4-FFF2-40B4-BE49-F238E27FC236}">
                <a16:creationId xmlns:a16="http://schemas.microsoft.com/office/drawing/2014/main" id="{9C883976-896B-B343-8063-54CE4E2B89EC}"/>
              </a:ext>
            </a:extLst>
          </p:cNvPr>
          <p:cNvSpPr/>
          <p:nvPr/>
        </p:nvSpPr>
        <p:spPr>
          <a:xfrm rot="10800000">
            <a:off x="10199608" y="-5338029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Triangle 150">
            <a:extLst>
              <a:ext uri="{FF2B5EF4-FFF2-40B4-BE49-F238E27FC236}">
                <a16:creationId xmlns:a16="http://schemas.microsoft.com/office/drawing/2014/main" id="{B003BBB0-9C69-9A4C-ABE4-FDB64B790E14}"/>
              </a:ext>
            </a:extLst>
          </p:cNvPr>
          <p:cNvSpPr/>
          <p:nvPr/>
        </p:nvSpPr>
        <p:spPr>
          <a:xfrm rot="10800000">
            <a:off x="10193607" y="-4536148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2" name="Triangle 151">
            <a:extLst>
              <a:ext uri="{FF2B5EF4-FFF2-40B4-BE49-F238E27FC236}">
                <a16:creationId xmlns:a16="http://schemas.microsoft.com/office/drawing/2014/main" id="{8F5B2109-4D11-474C-A873-49B873E1B6B7}"/>
              </a:ext>
            </a:extLst>
          </p:cNvPr>
          <p:cNvSpPr/>
          <p:nvPr/>
        </p:nvSpPr>
        <p:spPr>
          <a:xfrm rot="10800000">
            <a:off x="10193607" y="-3731104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Triangle 152">
            <a:extLst>
              <a:ext uri="{FF2B5EF4-FFF2-40B4-BE49-F238E27FC236}">
                <a16:creationId xmlns:a16="http://schemas.microsoft.com/office/drawing/2014/main" id="{D778A2BF-5FB0-8245-A360-70637F08E633}"/>
              </a:ext>
            </a:extLst>
          </p:cNvPr>
          <p:cNvSpPr/>
          <p:nvPr/>
        </p:nvSpPr>
        <p:spPr>
          <a:xfrm rot="10800000">
            <a:off x="10193607" y="-3063042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4" name="Triangle 153">
            <a:extLst>
              <a:ext uri="{FF2B5EF4-FFF2-40B4-BE49-F238E27FC236}">
                <a16:creationId xmlns:a16="http://schemas.microsoft.com/office/drawing/2014/main" id="{6251CE0E-17FF-0B42-A7C0-5F0E554DD2EE}"/>
              </a:ext>
            </a:extLst>
          </p:cNvPr>
          <p:cNvSpPr/>
          <p:nvPr/>
        </p:nvSpPr>
        <p:spPr>
          <a:xfrm rot="10800000">
            <a:off x="10198857" y="-2333114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2ADEA61D-F804-F94D-8D1E-32F714ADF1FA}"/>
              </a:ext>
            </a:extLst>
          </p:cNvPr>
          <p:cNvSpPr txBox="1"/>
          <p:nvPr/>
        </p:nvSpPr>
        <p:spPr>
          <a:xfrm>
            <a:off x="5337264" y="-8396470"/>
            <a:ext cx="2725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lt"/>
              </a:rPr>
              <a:t>C-CDA Compendium</a:t>
            </a:r>
          </a:p>
        </p:txBody>
      </p:sp>
      <p:pic>
        <p:nvPicPr>
          <p:cNvPr id="156" name="Picture 155">
            <a:extLst>
              <a:ext uri="{FF2B5EF4-FFF2-40B4-BE49-F238E27FC236}">
                <a16:creationId xmlns:a16="http://schemas.microsoft.com/office/drawing/2014/main" id="{9664F37E-2FE3-0C44-B84C-752C92CCE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002" y="-8471841"/>
            <a:ext cx="1868446" cy="256105"/>
          </a:xfrm>
          <a:prstGeom prst="rect">
            <a:avLst/>
          </a:prstGeom>
        </p:spPr>
      </p:pic>
      <p:sp>
        <p:nvSpPr>
          <p:cNvPr id="157" name="Rectangle 156">
            <a:extLst>
              <a:ext uri="{FF2B5EF4-FFF2-40B4-BE49-F238E27FC236}">
                <a16:creationId xmlns:a16="http://schemas.microsoft.com/office/drawing/2014/main" id="{E58593A6-9822-E84E-826C-0E1F53B46D5C}"/>
              </a:ext>
            </a:extLst>
          </p:cNvPr>
          <p:cNvSpPr/>
          <p:nvPr/>
        </p:nvSpPr>
        <p:spPr>
          <a:xfrm>
            <a:off x="2169093" y="-6798381"/>
            <a:ext cx="8912538" cy="854647"/>
          </a:xfrm>
          <a:prstGeom prst="rect">
            <a:avLst/>
          </a:prstGeom>
          <a:solidFill>
            <a:srgbClr val="E9ECF0"/>
          </a:soli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0021C5E0-9A40-264D-BE43-4286CA2DE4C5}"/>
              </a:ext>
            </a:extLst>
          </p:cNvPr>
          <p:cNvSpPr txBox="1"/>
          <p:nvPr/>
        </p:nvSpPr>
        <p:spPr>
          <a:xfrm>
            <a:off x="2673926" y="-6517450"/>
            <a:ext cx="7716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ICD-10 Code    Condition                                                             Category     RAF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762A8AA-CC81-964C-A99B-762A770779D7}"/>
              </a:ext>
            </a:extLst>
          </p:cNvPr>
          <p:cNvSpPr txBox="1"/>
          <p:nvPr/>
        </p:nvSpPr>
        <p:spPr>
          <a:xfrm>
            <a:off x="8355602" y="-8468513"/>
            <a:ext cx="29007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               </a:t>
            </a:r>
            <a:r>
              <a:rPr lang="en-US" sz="1600" dirty="0"/>
              <a:t>Patient, Mary 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Female | 01/11/1951 | Age: 70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29B3C235-7619-4C4C-9F50-46DE8C6786C7}"/>
              </a:ext>
            </a:extLst>
          </p:cNvPr>
          <p:cNvSpPr txBox="1"/>
          <p:nvPr/>
        </p:nvSpPr>
        <p:spPr>
          <a:xfrm>
            <a:off x="7239858" y="-7468924"/>
            <a:ext cx="4093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15C9BC"/>
                </a:solidFill>
              </a:rPr>
              <a:t>RAF: 2.362 </a:t>
            </a:r>
            <a:r>
              <a:rPr lang="en-US" sz="1400" dirty="0"/>
              <a:t>| Condition Count: 8  | ID: 7326472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1006E83-1D73-3248-B242-73D453D71363}"/>
              </a:ext>
            </a:extLst>
          </p:cNvPr>
          <p:cNvSpPr/>
          <p:nvPr/>
        </p:nvSpPr>
        <p:spPr>
          <a:xfrm>
            <a:off x="-1701810" y="-1025680"/>
            <a:ext cx="9144000" cy="8111693"/>
          </a:xfrm>
          <a:prstGeom prst="rect">
            <a:avLst/>
          </a:prstGeom>
          <a:solidFill>
            <a:srgbClr val="F6F7FA"/>
          </a:solidFill>
          <a:ln w="92075">
            <a:solidFill>
              <a:srgbClr val="6D2FD3"/>
            </a:solidFill>
          </a:ln>
          <a:effectLst>
            <a:glow rad="127000">
              <a:srgbClr val="6D2FD3">
                <a:alpha val="86000"/>
              </a:srgb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96">
            <a:extLst>
              <a:ext uri="{FF2B5EF4-FFF2-40B4-BE49-F238E27FC236}">
                <a16:creationId xmlns:a16="http://schemas.microsoft.com/office/drawing/2014/main" id="{7A8EC751-036C-514C-8C6B-0F047543201B}"/>
              </a:ext>
            </a:extLst>
          </p:cNvPr>
          <p:cNvSpPr/>
          <p:nvPr/>
        </p:nvSpPr>
        <p:spPr>
          <a:xfrm rot="5400000">
            <a:off x="2220485" y="-426673"/>
            <a:ext cx="1280160" cy="89376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0EBE82A-3CD2-BC4A-A424-E066B7AE2D96}"/>
              </a:ext>
            </a:extLst>
          </p:cNvPr>
          <p:cNvSpPr txBox="1"/>
          <p:nvPr/>
        </p:nvSpPr>
        <p:spPr>
          <a:xfrm>
            <a:off x="-920658" y="3743029"/>
            <a:ext cx="134382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Diabetes Type 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06E1A6C-0B94-7145-98E8-75D710F685D6}"/>
              </a:ext>
            </a:extLst>
          </p:cNvPr>
          <p:cNvSpPr txBox="1"/>
          <p:nvPr/>
        </p:nvSpPr>
        <p:spPr>
          <a:xfrm>
            <a:off x="2225378" y="3709192"/>
            <a:ext cx="234255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C-CDA: Problem List</a:t>
            </a:r>
            <a:endParaRPr lang="en-US" sz="1400" dirty="0"/>
          </a:p>
        </p:txBody>
      </p:sp>
      <p:sp>
        <p:nvSpPr>
          <p:cNvPr id="56" name="Rectangle 96">
            <a:extLst>
              <a:ext uri="{FF2B5EF4-FFF2-40B4-BE49-F238E27FC236}">
                <a16:creationId xmlns:a16="http://schemas.microsoft.com/office/drawing/2014/main" id="{34D9B5A9-FE82-914D-B3B8-E28B362C7F6A}"/>
              </a:ext>
            </a:extLst>
          </p:cNvPr>
          <p:cNvSpPr/>
          <p:nvPr/>
        </p:nvSpPr>
        <p:spPr>
          <a:xfrm rot="5400000">
            <a:off x="2244364" y="-2901619"/>
            <a:ext cx="1280160" cy="89376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EACD00E-C08C-E949-AF23-EB96A6F77F35}"/>
              </a:ext>
            </a:extLst>
          </p:cNvPr>
          <p:cNvSpPr txBox="1"/>
          <p:nvPr/>
        </p:nvSpPr>
        <p:spPr>
          <a:xfrm>
            <a:off x="-1091848" y="1332841"/>
            <a:ext cx="253287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Extracapsular Cataract With IOL </a:t>
            </a:r>
          </a:p>
          <a:p>
            <a:endParaRPr lang="en-US" sz="14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2244C1-49ED-6D48-99ED-300C8AE280AD}"/>
              </a:ext>
            </a:extLst>
          </p:cNvPr>
          <p:cNvSpPr txBox="1"/>
          <p:nvPr/>
        </p:nvSpPr>
        <p:spPr>
          <a:xfrm>
            <a:off x="2180912" y="1297444"/>
            <a:ext cx="234255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C-CDA: Procedures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EEEA70-527C-034B-AFEB-50C909628F91}"/>
              </a:ext>
            </a:extLst>
          </p:cNvPr>
          <p:cNvSpPr txBox="1"/>
          <p:nvPr/>
        </p:nvSpPr>
        <p:spPr>
          <a:xfrm>
            <a:off x="-1047882" y="233902"/>
            <a:ext cx="8271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Why:</a:t>
            </a:r>
            <a:r>
              <a:rPr lang="en-US" sz="1600" dirty="0"/>
              <a:t>  This patient was treated for cataracts that may be associated with type 2 diabetes mellitus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73336C7-A9D3-3E41-912A-C25836783072}"/>
              </a:ext>
            </a:extLst>
          </p:cNvPr>
          <p:cNvSpPr txBox="1"/>
          <p:nvPr/>
        </p:nvSpPr>
        <p:spPr>
          <a:xfrm>
            <a:off x="-1339648" y="-287585"/>
            <a:ext cx="755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E11.36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B38F209-533C-274E-B1A1-E17AF265565F}"/>
              </a:ext>
            </a:extLst>
          </p:cNvPr>
          <p:cNvSpPr/>
          <p:nvPr/>
        </p:nvSpPr>
        <p:spPr>
          <a:xfrm>
            <a:off x="-308054" y="-303184"/>
            <a:ext cx="4525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Type 2 diabetes mellitus with diabetic cataract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077352E-FB7C-7141-A4AB-03870EB73D30}"/>
              </a:ext>
            </a:extLst>
          </p:cNvPr>
          <p:cNvSpPr txBox="1"/>
          <p:nvPr/>
        </p:nvSpPr>
        <p:spPr>
          <a:xfrm>
            <a:off x="4502095" y="-28971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4A3398B-A455-3948-8D4B-430E7DAB951C}"/>
              </a:ext>
            </a:extLst>
          </p:cNvPr>
          <p:cNvSpPr txBox="1"/>
          <p:nvPr/>
        </p:nvSpPr>
        <p:spPr>
          <a:xfrm>
            <a:off x="5253311" y="-303184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0.302</a:t>
            </a:r>
          </a:p>
        </p:txBody>
      </p:sp>
      <p:sp>
        <p:nvSpPr>
          <p:cNvPr id="65" name="Triangle 64">
            <a:extLst>
              <a:ext uri="{FF2B5EF4-FFF2-40B4-BE49-F238E27FC236}">
                <a16:creationId xmlns:a16="http://schemas.microsoft.com/office/drawing/2014/main" id="{9159989F-43FE-7B41-B3AC-FDB58DB78368}"/>
              </a:ext>
            </a:extLst>
          </p:cNvPr>
          <p:cNvSpPr/>
          <p:nvPr/>
        </p:nvSpPr>
        <p:spPr>
          <a:xfrm>
            <a:off x="6061188" y="-230570"/>
            <a:ext cx="274320" cy="18288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38E05707-FDEA-5F49-ACAB-CC010364604A}"/>
              </a:ext>
            </a:extLst>
          </p:cNvPr>
          <p:cNvSpPr/>
          <p:nvPr/>
        </p:nvSpPr>
        <p:spPr>
          <a:xfrm>
            <a:off x="4994383" y="1306743"/>
            <a:ext cx="1600200" cy="47765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16C9BC">
                <a:alpha val="79000"/>
              </a:srgbClr>
            </a:solidFill>
          </a:ln>
          <a:effectLst>
            <a:outerShdw blurRad="508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>
                <a:solidFill>
                  <a:schemeClr val="tx1"/>
                </a:solidFill>
                <a:latin typeface="+mj-lt"/>
              </a:rPr>
              <a:t>View Source</a:t>
            </a:r>
          </a:p>
        </p:txBody>
      </p:sp>
      <p:pic>
        <p:nvPicPr>
          <p:cNvPr id="69" name="Graphic 68" descr="Document">
            <a:extLst>
              <a:ext uri="{FF2B5EF4-FFF2-40B4-BE49-F238E27FC236}">
                <a16:creationId xmlns:a16="http://schemas.microsoft.com/office/drawing/2014/main" id="{74355D90-138F-5F4F-B3B0-C76E5BDAF1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7769" y="1385055"/>
            <a:ext cx="381674" cy="348612"/>
          </a:xfrm>
          <a:prstGeom prst="rect">
            <a:avLst/>
          </a:prstGeom>
          <a:effectLst>
            <a:glow rad="12700">
              <a:srgbClr val="16C9BC">
                <a:alpha val="98000"/>
              </a:srgbClr>
            </a:glow>
          </a:effectLst>
        </p:spPr>
      </p:pic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472EEF21-7DAE-484F-955D-574EF6544B6B}"/>
              </a:ext>
            </a:extLst>
          </p:cNvPr>
          <p:cNvSpPr/>
          <p:nvPr/>
        </p:nvSpPr>
        <p:spPr>
          <a:xfrm>
            <a:off x="5007675" y="3711503"/>
            <a:ext cx="1600200" cy="47765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16C9BC">
                <a:alpha val="79000"/>
              </a:srgbClr>
            </a:solidFill>
          </a:ln>
          <a:effectLst>
            <a:outerShdw blurRad="508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>
                <a:solidFill>
                  <a:schemeClr val="tx1"/>
                </a:solidFill>
                <a:latin typeface="+mj-lt"/>
              </a:rPr>
              <a:t>View Source</a:t>
            </a:r>
          </a:p>
        </p:txBody>
      </p:sp>
      <p:pic>
        <p:nvPicPr>
          <p:cNvPr id="71" name="Graphic 70" descr="Document">
            <a:extLst>
              <a:ext uri="{FF2B5EF4-FFF2-40B4-BE49-F238E27FC236}">
                <a16:creationId xmlns:a16="http://schemas.microsoft.com/office/drawing/2014/main" id="{FA860525-3BCF-5046-9068-1D9A38479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41061" y="3789815"/>
            <a:ext cx="381674" cy="348612"/>
          </a:xfrm>
          <a:prstGeom prst="rect">
            <a:avLst/>
          </a:prstGeom>
          <a:effectLst>
            <a:glow rad="12700">
              <a:srgbClr val="16C9BC">
                <a:alpha val="98000"/>
              </a:srgbClr>
            </a:glow>
          </a:effectLst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AB22221-18D1-944E-A012-93FBEEA0C9CB}"/>
              </a:ext>
            </a:extLst>
          </p:cNvPr>
          <p:cNvSpPr/>
          <p:nvPr/>
        </p:nvSpPr>
        <p:spPr>
          <a:xfrm>
            <a:off x="-1701810" y="-946731"/>
            <a:ext cx="9098288" cy="7997443"/>
          </a:xfrm>
          <a:prstGeom prst="rect">
            <a:avLst/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8520D59-C58A-9D48-9346-F314474C83F4}"/>
              </a:ext>
            </a:extLst>
          </p:cNvPr>
          <p:cNvGrpSpPr/>
          <p:nvPr/>
        </p:nvGrpSpPr>
        <p:grpSpPr>
          <a:xfrm>
            <a:off x="-2972824" y="2029497"/>
            <a:ext cx="9144000" cy="1280160"/>
            <a:chOff x="-900684" y="1692415"/>
            <a:chExt cx="9144000" cy="1280160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26177ED-BB56-044D-BF3E-D5A3324D51B8}"/>
                </a:ext>
              </a:extLst>
            </p:cNvPr>
            <p:cNvSpPr/>
            <p:nvPr/>
          </p:nvSpPr>
          <p:spPr>
            <a:xfrm rot="5400000">
              <a:off x="3031236" y="-2239505"/>
              <a:ext cx="1280160" cy="91440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06EDB"/>
              </a:solidFill>
            </a:ln>
            <a:effectLst>
              <a:outerShdw blurRad="50800" dist="38100" dir="5400000" algn="t" rotWithShape="0">
                <a:prstClr val="black">
                  <a:alpha val="9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F4CAA42-35B7-FA4A-9BF3-36943E61AEC5}"/>
                </a:ext>
              </a:extLst>
            </p:cNvPr>
            <p:cNvSpPr txBox="1"/>
            <p:nvPr/>
          </p:nvSpPr>
          <p:spPr>
            <a:xfrm>
              <a:off x="-133463" y="2041315"/>
              <a:ext cx="87492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Cataract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3093AB9-7EE9-D449-AADC-D88BD4122C9B}"/>
                </a:ext>
              </a:extLst>
            </p:cNvPr>
            <p:cNvSpPr txBox="1"/>
            <p:nvPr/>
          </p:nvSpPr>
          <p:spPr>
            <a:xfrm>
              <a:off x="2197288" y="1897020"/>
              <a:ext cx="26390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Ophthalmology Chart Note </a:t>
              </a:r>
            </a:p>
            <a:p>
              <a:r>
                <a:rPr lang="en-US" sz="1400" dirty="0"/>
                <a:t>Patient presents for cataract evaluation in the right eye.</a:t>
              </a:r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ECCE2248-F929-1A44-9652-97927330AD29}"/>
                </a:ext>
              </a:extLst>
            </p:cNvPr>
            <p:cNvSpPr/>
            <p:nvPr/>
          </p:nvSpPr>
          <p:spPr>
            <a:xfrm>
              <a:off x="5901399" y="2044481"/>
              <a:ext cx="1600200" cy="477655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16C9BC">
                  <a:alpha val="79000"/>
                </a:srgbClr>
              </a:solidFill>
            </a:ln>
            <a:effectLst>
              <a:outerShdw blurRad="50800" dist="38100" dir="5400000" algn="t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600" dirty="0">
                  <a:solidFill>
                    <a:schemeClr val="tx1"/>
                  </a:solidFill>
                  <a:latin typeface="+mj-lt"/>
                </a:rPr>
                <a:t>View Source</a:t>
              </a:r>
            </a:p>
          </p:txBody>
        </p:sp>
        <p:pic>
          <p:nvPicPr>
            <p:cNvPr id="83" name="Graphic 82" descr="Document">
              <a:extLst>
                <a:ext uri="{FF2B5EF4-FFF2-40B4-BE49-F238E27FC236}">
                  <a16:creationId xmlns:a16="http://schemas.microsoft.com/office/drawing/2014/main" id="{4A6AF02D-AC35-1545-93E0-AA8E05519A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34785" y="2122793"/>
              <a:ext cx="381674" cy="348612"/>
            </a:xfrm>
            <a:prstGeom prst="rect">
              <a:avLst/>
            </a:prstGeom>
            <a:effectLst>
              <a:glow rad="12700">
                <a:srgbClr val="16C9BC">
                  <a:alpha val="98000"/>
                </a:srgbClr>
              </a:glow>
            </a:effectLst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A865650-90E3-4C46-B4E5-07556F3B23CF}"/>
              </a:ext>
            </a:extLst>
          </p:cNvPr>
          <p:cNvGrpSpPr/>
          <p:nvPr/>
        </p:nvGrpSpPr>
        <p:grpSpPr>
          <a:xfrm>
            <a:off x="-4707" y="4428606"/>
            <a:ext cx="9145283" cy="1280160"/>
            <a:chOff x="1630246" y="4923901"/>
            <a:chExt cx="9145283" cy="1280160"/>
          </a:xfrm>
          <a:effectLst>
            <a:outerShdw blurRad="50800" dist="38100" dir="8100000" sx="101000" sy="101000" algn="tr" rotWithShape="0">
              <a:schemeClr val="bg1">
                <a:lumMod val="50000"/>
                <a:alpha val="52000"/>
              </a:schemeClr>
            </a:outerShdw>
          </a:effectLst>
        </p:grpSpPr>
        <p:sp>
          <p:nvSpPr>
            <p:cNvPr id="74" name="Rectangle 96">
              <a:extLst>
                <a:ext uri="{FF2B5EF4-FFF2-40B4-BE49-F238E27FC236}">
                  <a16:creationId xmlns:a16="http://schemas.microsoft.com/office/drawing/2014/main" id="{1E98A30D-BF84-9C40-93BA-BCE9AAC78060}"/>
                </a:ext>
              </a:extLst>
            </p:cNvPr>
            <p:cNvSpPr/>
            <p:nvPr/>
          </p:nvSpPr>
          <p:spPr>
            <a:xfrm rot="5400000">
              <a:off x="5562808" y="991339"/>
              <a:ext cx="1280160" cy="914528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806EDB"/>
              </a:solidFill>
            </a:ln>
            <a:effectLst>
              <a:outerShdw blurRad="50800" dist="38100" dir="5400000" algn="t" rotWithShape="0">
                <a:prstClr val="black">
                  <a:alpha val="9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5FAE2A2-A59B-AA43-9472-1932451D8F9F}"/>
                </a:ext>
              </a:extLst>
            </p:cNvPr>
            <p:cNvSpPr txBox="1"/>
            <p:nvPr/>
          </p:nvSpPr>
          <p:spPr>
            <a:xfrm>
              <a:off x="2421093" y="5307035"/>
              <a:ext cx="66236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HbA1c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20AE5E1-7743-1E47-8CE5-D600839738BD}"/>
                </a:ext>
              </a:extLst>
            </p:cNvPr>
            <p:cNvSpPr txBox="1"/>
            <p:nvPr/>
          </p:nvSpPr>
          <p:spPr>
            <a:xfrm>
              <a:off x="5282961" y="5073905"/>
              <a:ext cx="1882338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Lab Results</a:t>
              </a:r>
              <a:endParaRPr lang="en-US" sz="1400" dirty="0"/>
            </a:p>
            <a:p>
              <a:r>
                <a:rPr lang="en-US" sz="1400" dirty="0"/>
                <a:t>Hemoglobin A1C </a:t>
              </a:r>
            </a:p>
            <a:p>
              <a:r>
                <a:rPr lang="en-US" sz="1400" dirty="0"/>
                <a:t>6.9% </a:t>
              </a:r>
            </a:p>
            <a:p>
              <a:r>
                <a:rPr lang="en-US" sz="1400" dirty="0"/>
                <a:t>01/15/21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DC25DFA-1DEA-864D-A878-916547A8957A}"/>
                </a:ext>
              </a:extLst>
            </p:cNvPr>
            <p:cNvSpPr/>
            <p:nvPr/>
          </p:nvSpPr>
          <p:spPr>
            <a:xfrm>
              <a:off x="8488185" y="5299111"/>
              <a:ext cx="1600200" cy="477655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16C9BC">
                  <a:alpha val="79000"/>
                </a:srgbClr>
              </a:solidFill>
            </a:ln>
            <a:effectLst>
              <a:outerShdw blurRad="50800" dist="38100" dir="5400000" algn="t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600" dirty="0">
                  <a:solidFill>
                    <a:schemeClr val="tx1"/>
                  </a:solidFill>
                  <a:latin typeface="+mj-lt"/>
                </a:rPr>
                <a:t>View Source</a:t>
              </a:r>
            </a:p>
          </p:txBody>
        </p:sp>
        <p:pic>
          <p:nvPicPr>
            <p:cNvPr id="78" name="Graphic 77" descr="Document">
              <a:extLst>
                <a:ext uri="{FF2B5EF4-FFF2-40B4-BE49-F238E27FC236}">
                  <a16:creationId xmlns:a16="http://schemas.microsoft.com/office/drawing/2014/main" id="{A0A54743-A8C0-2D46-B106-9946C3FC5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21571" y="5377423"/>
              <a:ext cx="381674" cy="348612"/>
            </a:xfrm>
            <a:prstGeom prst="rect">
              <a:avLst/>
            </a:prstGeom>
            <a:effectLst>
              <a:glow rad="12700">
                <a:srgbClr val="16C9BC">
                  <a:alpha val="98000"/>
                </a:srgbClr>
              </a:glow>
            </a:effectLst>
          </p:spPr>
        </p:pic>
      </p:grpSp>
      <p:sp>
        <p:nvSpPr>
          <p:cNvPr id="161" name="TextBox 160">
            <a:extLst>
              <a:ext uri="{FF2B5EF4-FFF2-40B4-BE49-F238E27FC236}">
                <a16:creationId xmlns:a16="http://schemas.microsoft.com/office/drawing/2014/main" id="{B96B7D92-2013-6446-8F91-9CB83CA439BF}"/>
              </a:ext>
            </a:extLst>
          </p:cNvPr>
          <p:cNvSpPr txBox="1"/>
          <p:nvPr/>
        </p:nvSpPr>
        <p:spPr>
          <a:xfrm>
            <a:off x="434771" y="-5665006"/>
            <a:ext cx="2605970" cy="646331"/>
          </a:xfrm>
          <a:prstGeom prst="rect">
            <a:avLst/>
          </a:prstGeom>
          <a:solidFill>
            <a:srgbClr val="FF40FF"/>
          </a:solidFill>
        </p:spPr>
        <p:txBody>
          <a:bodyPr wrap="none" rtlCol="0">
            <a:spAutoFit/>
          </a:bodyPr>
          <a:lstStyle/>
          <a:p>
            <a:r>
              <a:rPr lang="en-US" sz="3600" b="1" dirty="0"/>
              <a:t>Dashboard 1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02568D54-0D5D-B14E-8FF6-C42503659C56}"/>
              </a:ext>
            </a:extLst>
          </p:cNvPr>
          <p:cNvSpPr txBox="1"/>
          <p:nvPr/>
        </p:nvSpPr>
        <p:spPr>
          <a:xfrm>
            <a:off x="-6969581" y="-148000"/>
            <a:ext cx="6276975" cy="646331"/>
          </a:xfrm>
          <a:prstGeom prst="rect">
            <a:avLst/>
          </a:prstGeom>
          <a:solidFill>
            <a:srgbClr val="FF40FF"/>
          </a:solidFill>
        </p:spPr>
        <p:txBody>
          <a:bodyPr wrap="none" rtlCol="0">
            <a:spAutoFit/>
          </a:bodyPr>
          <a:lstStyle/>
          <a:p>
            <a:r>
              <a:rPr lang="en-US" sz="3600" b="1" dirty="0"/>
              <a:t>Dashboard 1 – expanded view A</a:t>
            </a: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81B1B727-416C-E440-AEE6-DC8463F65DEF}"/>
              </a:ext>
            </a:extLst>
          </p:cNvPr>
          <p:cNvGrpSpPr/>
          <p:nvPr/>
        </p:nvGrpSpPr>
        <p:grpSpPr>
          <a:xfrm>
            <a:off x="8809088" y="-441174"/>
            <a:ext cx="8693969" cy="4318311"/>
            <a:chOff x="2280454" y="-1253693"/>
            <a:chExt cx="8693969" cy="4318311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D01CECB6-29B6-7B49-9EFB-26B2684589A0}"/>
                </a:ext>
              </a:extLst>
            </p:cNvPr>
            <p:cNvGrpSpPr/>
            <p:nvPr/>
          </p:nvGrpSpPr>
          <p:grpSpPr>
            <a:xfrm>
              <a:off x="2280454" y="-1253693"/>
              <a:ext cx="8241527" cy="4318311"/>
              <a:chOff x="2280454" y="-1253693"/>
              <a:chExt cx="8241527" cy="4318311"/>
            </a:xfrm>
          </p:grpSpPr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6FF8D762-62C9-1F4D-9D2C-42AD882185E2}"/>
                  </a:ext>
                </a:extLst>
              </p:cNvPr>
              <p:cNvSpPr/>
              <p:nvPr/>
            </p:nvSpPr>
            <p:spPr>
              <a:xfrm>
                <a:off x="2280454" y="-1253693"/>
                <a:ext cx="8241527" cy="4318311"/>
              </a:xfrm>
              <a:prstGeom prst="rect">
                <a:avLst/>
              </a:prstGeom>
              <a:solidFill>
                <a:srgbClr val="F6F7FA"/>
              </a:solidFill>
              <a:ln w="92075">
                <a:solidFill>
                  <a:srgbClr val="6D2FD3"/>
                </a:solidFill>
              </a:ln>
              <a:effectLst>
                <a:glow rad="127000">
                  <a:srgbClr val="6D2FD3">
                    <a:alpha val="86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E4B93A5C-17AE-5D42-80B0-1654802F7784}"/>
                  </a:ext>
                </a:extLst>
              </p:cNvPr>
              <p:cNvSpPr txBox="1"/>
              <p:nvPr/>
            </p:nvSpPr>
            <p:spPr>
              <a:xfrm>
                <a:off x="2553219" y="-515598"/>
                <a:ext cx="7906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>
                    <a:solidFill>
                      <a:srgbClr val="16C9BC"/>
                    </a:solidFill>
                  </a:rPr>
                  <a:t>N18.31</a:t>
                </a: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1198BEB0-7C73-B446-9E50-D72E04E20A60}"/>
                  </a:ext>
                </a:extLst>
              </p:cNvPr>
              <p:cNvSpPr/>
              <p:nvPr/>
            </p:nvSpPr>
            <p:spPr>
              <a:xfrm>
                <a:off x="3584813" y="-531197"/>
                <a:ext cx="320664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Chronic kidney disease, stage 3a</a:t>
                </a: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B6CC05B1-526A-914E-99B5-03BFA4EA598F}"/>
                  </a:ext>
                </a:extLst>
              </p:cNvPr>
              <p:cNvSpPr txBox="1"/>
              <p:nvPr/>
            </p:nvSpPr>
            <p:spPr>
              <a:xfrm>
                <a:off x="8260429" y="-517732"/>
                <a:ext cx="49725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138</a:t>
                </a: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EBB2261B-84B8-914F-B3D5-3BD90F81FEBC}"/>
                  </a:ext>
                </a:extLst>
              </p:cNvPr>
              <p:cNvSpPr txBox="1"/>
              <p:nvPr/>
            </p:nvSpPr>
            <p:spPr>
              <a:xfrm>
                <a:off x="9011645" y="-531197"/>
                <a:ext cx="6527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16C9BC"/>
                    </a:solidFill>
                  </a:rPr>
                  <a:t>0.069</a:t>
                </a:r>
              </a:p>
            </p:txBody>
          </p:sp>
          <p:sp>
            <p:nvSpPr>
              <p:cNvPr id="178" name="Triangle 177">
                <a:extLst>
                  <a:ext uri="{FF2B5EF4-FFF2-40B4-BE49-F238E27FC236}">
                    <a16:creationId xmlns:a16="http://schemas.microsoft.com/office/drawing/2014/main" id="{E45FB868-E4EA-1D4E-9DD2-6AEC05CE727B}"/>
                  </a:ext>
                </a:extLst>
              </p:cNvPr>
              <p:cNvSpPr/>
              <p:nvPr/>
            </p:nvSpPr>
            <p:spPr>
              <a:xfrm>
                <a:off x="9819522" y="-458583"/>
                <a:ext cx="274320" cy="182880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9" name="Rectangle 96">
                <a:extLst>
                  <a:ext uri="{FF2B5EF4-FFF2-40B4-BE49-F238E27FC236}">
                    <a16:creationId xmlns:a16="http://schemas.microsoft.com/office/drawing/2014/main" id="{3092CACD-812B-AF4C-8205-A105C2FE31FD}"/>
                  </a:ext>
                </a:extLst>
              </p:cNvPr>
              <p:cNvSpPr/>
              <p:nvPr/>
            </p:nvSpPr>
            <p:spPr>
              <a:xfrm rot="5400000">
                <a:off x="5866675" y="-2957067"/>
                <a:ext cx="1028469" cy="804066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7DEC9E11-C9C8-7444-ABDA-8A60674038C7}"/>
                  </a:ext>
                </a:extLst>
              </p:cNvPr>
              <p:cNvSpPr txBox="1"/>
              <p:nvPr/>
            </p:nvSpPr>
            <p:spPr>
              <a:xfrm>
                <a:off x="2754876" y="839684"/>
                <a:ext cx="607859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 eGFR</a:t>
                </a:r>
              </a:p>
            </p:txBody>
          </p:sp>
          <p:sp>
            <p:nvSpPr>
              <p:cNvPr id="181" name="Rounded Rectangle 180">
                <a:extLst>
                  <a:ext uri="{FF2B5EF4-FFF2-40B4-BE49-F238E27FC236}">
                    <a16:creationId xmlns:a16="http://schemas.microsoft.com/office/drawing/2014/main" id="{47E1312A-70E3-1841-B93A-59AD43F96298}"/>
                  </a:ext>
                </a:extLst>
              </p:cNvPr>
              <p:cNvSpPr/>
              <p:nvPr/>
            </p:nvSpPr>
            <p:spPr>
              <a:xfrm>
                <a:off x="8378122" y="796355"/>
                <a:ext cx="1600200" cy="47765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rgbClr val="16C9BC">
                    <a:alpha val="79000"/>
                  </a:srgbClr>
                </a:solidFill>
              </a:ln>
              <a:effectLst>
                <a:outerShdw blurRad="50800" dist="38100" dir="5400000" algn="t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sz="1600" dirty="0">
                    <a:solidFill>
                      <a:schemeClr val="tx1"/>
                    </a:solidFill>
                    <a:latin typeface="+mj-lt"/>
                  </a:rPr>
                  <a:t>View Source</a:t>
                </a:r>
              </a:p>
            </p:txBody>
          </p:sp>
          <p:pic>
            <p:nvPicPr>
              <p:cNvPr id="182" name="Graphic 181" descr="Document">
                <a:extLst>
                  <a:ext uri="{FF2B5EF4-FFF2-40B4-BE49-F238E27FC236}">
                    <a16:creationId xmlns:a16="http://schemas.microsoft.com/office/drawing/2014/main" id="{0F744ABD-B40A-7E47-B657-437880C41C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411508" y="874667"/>
                <a:ext cx="381674" cy="348612"/>
              </a:xfrm>
              <a:prstGeom prst="rect">
                <a:avLst/>
              </a:prstGeom>
              <a:effectLst>
                <a:glow rad="12700">
                  <a:srgbClr val="16C9BC">
                    <a:alpha val="98000"/>
                  </a:srgbClr>
                </a:glow>
              </a:effectLst>
            </p:spPr>
          </p:pic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7A9E31EF-89F7-F845-B466-68B7E87F0EEA}"/>
                  </a:ext>
                </a:extLst>
              </p:cNvPr>
              <p:cNvSpPr txBox="1"/>
              <p:nvPr/>
            </p:nvSpPr>
            <p:spPr>
              <a:xfrm>
                <a:off x="5296624" y="670714"/>
                <a:ext cx="1783149" cy="7386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rtlCol="0">
                <a:spAutoFit/>
              </a:bodyPr>
              <a:lstStyle/>
              <a:p>
                <a:pPr algn="ctr"/>
                <a:r>
                  <a:rPr lang="en-US" sz="1400" b="1" dirty="0"/>
                  <a:t>Lab Results</a:t>
                </a:r>
                <a:endParaRPr lang="en-US" sz="1400" dirty="0"/>
              </a:p>
              <a:p>
                <a:pPr algn="ctr"/>
                <a:r>
                  <a:rPr lang="en-US" sz="1400" dirty="0"/>
                  <a:t>47mL/min</a:t>
                </a:r>
              </a:p>
              <a:p>
                <a:pPr algn="ctr"/>
                <a:r>
                  <a:rPr lang="en-US" sz="1400" dirty="0"/>
                  <a:t>05/26/2021 </a:t>
                </a: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3E5B5CD2-EAB1-D146-B26A-3B203087C713}"/>
                  </a:ext>
                </a:extLst>
              </p:cNvPr>
              <p:cNvSpPr/>
              <p:nvPr/>
            </p:nvSpPr>
            <p:spPr>
              <a:xfrm>
                <a:off x="2370857" y="1577496"/>
                <a:ext cx="8040661" cy="1410939"/>
              </a:xfrm>
              <a:prstGeom prst="rect">
                <a:avLst/>
              </a:prstGeom>
              <a:noFill/>
              <a:ln>
                <a:solidFill>
                  <a:srgbClr val="DFE0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32779CED-1757-A040-9C08-31C55A4338E3}"/>
                  </a:ext>
                </a:extLst>
              </p:cNvPr>
              <p:cNvSpPr txBox="1"/>
              <p:nvPr/>
            </p:nvSpPr>
            <p:spPr>
              <a:xfrm>
                <a:off x="4939045" y="1662527"/>
                <a:ext cx="2498306" cy="1220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400"/>
                  </a:spcAft>
                </a:pPr>
                <a:r>
                  <a:rPr lang="en-US" sz="1400" b="1" dirty="0"/>
                  <a:t>History</a:t>
                </a:r>
              </a:p>
              <a:p>
                <a:pPr algn="ctr"/>
                <a:r>
                  <a:rPr lang="en-US" sz="1400" dirty="0"/>
                  <a:t>45 mL/min	03/17/21</a:t>
                </a:r>
              </a:p>
              <a:p>
                <a:pPr algn="ctr"/>
                <a:r>
                  <a:rPr lang="en-US" sz="1400" dirty="0"/>
                  <a:t>41 mL/min	01/14/21</a:t>
                </a:r>
              </a:p>
              <a:p>
                <a:pPr algn="ctr"/>
                <a:r>
                  <a:rPr lang="en-US" sz="1400" dirty="0"/>
                  <a:t>52 mL/min	10/15/20</a:t>
                </a:r>
              </a:p>
              <a:p>
                <a:pPr algn="ctr"/>
                <a:r>
                  <a:rPr lang="en-US" sz="1400" dirty="0"/>
                  <a:t>44 mL/min	06/22/20</a:t>
                </a:r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CCF111FA-1BE8-2149-BE23-F36F9A544105}"/>
                </a:ext>
              </a:extLst>
            </p:cNvPr>
            <p:cNvSpPr txBox="1"/>
            <p:nvPr/>
          </p:nvSpPr>
          <p:spPr>
            <a:xfrm>
              <a:off x="2702666" y="50446"/>
              <a:ext cx="82717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Why:</a:t>
              </a:r>
              <a:r>
                <a:rPr lang="en-US" sz="1600" dirty="0"/>
                <a:t> This patient has an eGFR between 45-59 mL/min</a:t>
              </a:r>
            </a:p>
          </p:txBody>
        </p:sp>
      </p:grpSp>
      <p:sp>
        <p:nvSpPr>
          <p:cNvPr id="186" name="TextBox 185">
            <a:extLst>
              <a:ext uri="{FF2B5EF4-FFF2-40B4-BE49-F238E27FC236}">
                <a16:creationId xmlns:a16="http://schemas.microsoft.com/office/drawing/2014/main" id="{96504E1A-2F89-1948-BDAA-65C82480CD4F}"/>
              </a:ext>
            </a:extLst>
          </p:cNvPr>
          <p:cNvSpPr txBox="1"/>
          <p:nvPr/>
        </p:nvSpPr>
        <p:spPr>
          <a:xfrm>
            <a:off x="9009340" y="-1391850"/>
            <a:ext cx="6276975" cy="646331"/>
          </a:xfrm>
          <a:prstGeom prst="rect">
            <a:avLst/>
          </a:prstGeom>
          <a:solidFill>
            <a:srgbClr val="FF40FF"/>
          </a:solidFill>
        </p:spPr>
        <p:txBody>
          <a:bodyPr wrap="none" rtlCol="0">
            <a:spAutoFit/>
          </a:bodyPr>
          <a:lstStyle/>
          <a:p>
            <a:r>
              <a:rPr lang="en-US" sz="3600" b="1" dirty="0"/>
              <a:t>Dashboard 1 – expanded view B</a:t>
            </a:r>
          </a:p>
        </p:txBody>
      </p:sp>
      <p:sp>
        <p:nvSpPr>
          <p:cNvPr id="189" name="Rounded Rectangle 188">
            <a:extLst>
              <a:ext uri="{FF2B5EF4-FFF2-40B4-BE49-F238E27FC236}">
                <a16:creationId xmlns:a16="http://schemas.microsoft.com/office/drawing/2014/main" id="{5DF2D482-F8C1-6947-928D-AFA25675478E}"/>
              </a:ext>
            </a:extLst>
          </p:cNvPr>
          <p:cNvSpPr/>
          <p:nvPr/>
        </p:nvSpPr>
        <p:spPr>
          <a:xfrm>
            <a:off x="12709961" y="5995035"/>
            <a:ext cx="1600200" cy="477655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16C9BC">
                <a:alpha val="79000"/>
              </a:srgbClr>
            </a:solidFill>
          </a:ln>
          <a:effectLst>
            <a:outerShdw blurRad="508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>
                <a:solidFill>
                  <a:schemeClr val="tx1"/>
                </a:solidFill>
                <a:latin typeface="+mj-lt"/>
              </a:rPr>
              <a:t>View Source</a:t>
            </a:r>
          </a:p>
        </p:txBody>
      </p:sp>
      <p:pic>
        <p:nvPicPr>
          <p:cNvPr id="190" name="Graphic 189" descr="Document">
            <a:extLst>
              <a:ext uri="{FF2B5EF4-FFF2-40B4-BE49-F238E27FC236}">
                <a16:creationId xmlns:a16="http://schemas.microsoft.com/office/drawing/2014/main" id="{C05B8D78-B984-E74D-8738-3F3243E82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43347" y="6073347"/>
            <a:ext cx="381674" cy="348612"/>
          </a:xfrm>
          <a:prstGeom prst="rect">
            <a:avLst/>
          </a:prstGeom>
          <a:effectLst>
            <a:glow rad="12700">
              <a:srgbClr val="16C9BC">
                <a:alpha val="98000"/>
              </a:srgbClr>
            </a:glow>
          </a:effectLst>
        </p:spPr>
      </p:pic>
      <p:sp>
        <p:nvSpPr>
          <p:cNvPr id="191" name="TextBox 190">
            <a:extLst>
              <a:ext uri="{FF2B5EF4-FFF2-40B4-BE49-F238E27FC236}">
                <a16:creationId xmlns:a16="http://schemas.microsoft.com/office/drawing/2014/main" id="{D3A3EE08-2F56-F445-8BB3-0AB77549FE3E}"/>
              </a:ext>
            </a:extLst>
          </p:cNvPr>
          <p:cNvSpPr txBox="1"/>
          <p:nvPr/>
        </p:nvSpPr>
        <p:spPr>
          <a:xfrm>
            <a:off x="9658746" y="4958305"/>
            <a:ext cx="5580054" cy="646331"/>
          </a:xfrm>
          <a:prstGeom prst="rect">
            <a:avLst/>
          </a:prstGeom>
          <a:solidFill>
            <a:srgbClr val="FF40FF"/>
          </a:solidFill>
        </p:spPr>
        <p:txBody>
          <a:bodyPr wrap="none" rtlCol="0">
            <a:spAutoFit/>
          </a:bodyPr>
          <a:lstStyle/>
          <a:p>
            <a:r>
              <a:rPr lang="en-US" sz="3600" b="1" dirty="0"/>
              <a:t>View Source button by itself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443D94D-8281-A048-BD63-B791A5735942}"/>
              </a:ext>
            </a:extLst>
          </p:cNvPr>
          <p:cNvSpPr txBox="1"/>
          <p:nvPr/>
        </p:nvSpPr>
        <p:spPr>
          <a:xfrm>
            <a:off x="5436913" y="8142461"/>
            <a:ext cx="3550901" cy="2862322"/>
          </a:xfrm>
          <a:prstGeom prst="rect">
            <a:avLst/>
          </a:prstGeom>
          <a:solidFill>
            <a:srgbClr val="FE4FFF"/>
          </a:solidFill>
          <a:ln>
            <a:solidFill>
              <a:srgbClr val="FE4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/>
              <a:t>These are meant to be hovering above the page, something like this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883F8-E708-8945-8CA9-F07224627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895858" y="2207275"/>
            <a:ext cx="5219881" cy="11733826"/>
          </a:xfrm>
          <a:prstGeom prst="rect">
            <a:avLst/>
          </a:prstGeom>
        </p:spPr>
      </p:pic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24E673B8-CCC5-9945-9B99-8ED39B148190}"/>
              </a:ext>
            </a:extLst>
          </p:cNvPr>
          <p:cNvCxnSpPr>
            <a:cxnSpLocks/>
          </p:cNvCxnSpPr>
          <p:nvPr/>
        </p:nvCxnSpPr>
        <p:spPr>
          <a:xfrm flipH="1" flipV="1">
            <a:off x="-4675977" y="9503864"/>
            <a:ext cx="10200152" cy="1122379"/>
          </a:xfrm>
          <a:prstGeom prst="straightConnector1">
            <a:avLst/>
          </a:prstGeom>
          <a:ln w="133350">
            <a:solidFill>
              <a:srgbClr val="FE4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461F9402-572D-4242-A1BD-19E0549A772F}"/>
              </a:ext>
            </a:extLst>
          </p:cNvPr>
          <p:cNvCxnSpPr>
            <a:cxnSpLocks/>
          </p:cNvCxnSpPr>
          <p:nvPr/>
        </p:nvCxnSpPr>
        <p:spPr>
          <a:xfrm flipH="1" flipV="1">
            <a:off x="4092480" y="5551257"/>
            <a:ext cx="1813574" cy="2729540"/>
          </a:xfrm>
          <a:prstGeom prst="straightConnector1">
            <a:avLst/>
          </a:prstGeom>
          <a:ln w="133350">
            <a:solidFill>
              <a:srgbClr val="FE4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>
            <a:extLst>
              <a:ext uri="{FF2B5EF4-FFF2-40B4-BE49-F238E27FC236}">
                <a16:creationId xmlns:a16="http://schemas.microsoft.com/office/drawing/2014/main" id="{70223444-2009-C249-9981-B972293234A8}"/>
              </a:ext>
            </a:extLst>
          </p:cNvPr>
          <p:cNvCxnSpPr>
            <a:cxnSpLocks/>
          </p:cNvCxnSpPr>
          <p:nvPr/>
        </p:nvCxnSpPr>
        <p:spPr>
          <a:xfrm flipH="1" flipV="1">
            <a:off x="4375420" y="3161735"/>
            <a:ext cx="2036255" cy="5034943"/>
          </a:xfrm>
          <a:prstGeom prst="straightConnector1">
            <a:avLst/>
          </a:prstGeom>
          <a:ln w="133350">
            <a:solidFill>
              <a:srgbClr val="FE4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770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915E497-8223-4C4F-AD1A-930E9D80836C}"/>
              </a:ext>
            </a:extLst>
          </p:cNvPr>
          <p:cNvGrpSpPr/>
          <p:nvPr/>
        </p:nvGrpSpPr>
        <p:grpSpPr>
          <a:xfrm>
            <a:off x="-5439305" y="-2221654"/>
            <a:ext cx="9098288" cy="9125712"/>
            <a:chOff x="2598855" y="-7930963"/>
            <a:chExt cx="9098288" cy="91257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75F9D6F-F380-3247-A756-11085697980D}"/>
                </a:ext>
              </a:extLst>
            </p:cNvPr>
            <p:cNvSpPr/>
            <p:nvPr/>
          </p:nvSpPr>
          <p:spPr>
            <a:xfrm>
              <a:off x="2598855" y="-7930963"/>
              <a:ext cx="9098288" cy="9125712"/>
            </a:xfrm>
            <a:prstGeom prst="rect">
              <a:avLst/>
            </a:prstGeom>
            <a:solidFill>
              <a:srgbClr val="F6F7FA"/>
            </a:solidFill>
            <a:ln w="92075">
              <a:solidFill>
                <a:srgbClr val="6D2FD3"/>
              </a:solidFill>
            </a:ln>
            <a:effectLst>
              <a:glow rad="127000">
                <a:srgbClr val="6D2FD3">
                  <a:alpha val="86000"/>
                </a:srgb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EAAB186-F54A-924D-8942-851A3F9B73AE}"/>
                </a:ext>
              </a:extLst>
            </p:cNvPr>
            <p:cNvSpPr txBox="1"/>
            <p:nvPr/>
          </p:nvSpPr>
          <p:spPr>
            <a:xfrm>
              <a:off x="3837035" y="-6463815"/>
              <a:ext cx="12420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+mj-lt"/>
                </a:rPr>
                <a:t>Documents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669DF2C-30AD-D847-950D-34F4894C3AB4}"/>
                </a:ext>
              </a:extLst>
            </p:cNvPr>
            <p:cNvCxnSpPr>
              <a:cxnSpLocks/>
            </p:cNvCxnSpPr>
            <p:nvPr/>
          </p:nvCxnSpPr>
          <p:spPr>
            <a:xfrm>
              <a:off x="9727012" y="-5774878"/>
              <a:ext cx="0" cy="6350513"/>
            </a:xfrm>
            <a:prstGeom prst="line">
              <a:avLst/>
            </a:prstGeom>
            <a:ln w="104775" cap="rnd">
              <a:solidFill>
                <a:schemeClr val="bg1">
                  <a:lumMod val="85000"/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29BA25F-B5FA-6F42-86EA-4D073AFB50B3}"/>
                </a:ext>
              </a:extLst>
            </p:cNvPr>
            <p:cNvCxnSpPr>
              <a:cxnSpLocks/>
            </p:cNvCxnSpPr>
            <p:nvPr/>
          </p:nvCxnSpPr>
          <p:spPr>
            <a:xfrm>
              <a:off x="9727012" y="-3358625"/>
              <a:ext cx="0" cy="1851283"/>
            </a:xfrm>
            <a:prstGeom prst="line">
              <a:avLst/>
            </a:prstGeom>
            <a:ln w="104775" cap="rnd">
              <a:solidFill>
                <a:schemeClr val="bg1">
                  <a:lumMod val="65000"/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riangle 8">
              <a:extLst>
                <a:ext uri="{FF2B5EF4-FFF2-40B4-BE49-F238E27FC236}">
                  <a16:creationId xmlns:a16="http://schemas.microsoft.com/office/drawing/2014/main" id="{9F8F5470-3B2F-9740-B0B7-F4AB97B128ED}"/>
                </a:ext>
              </a:extLst>
            </p:cNvPr>
            <p:cNvSpPr/>
            <p:nvPr/>
          </p:nvSpPr>
          <p:spPr>
            <a:xfrm rot="10800000">
              <a:off x="3646535" y="-6338095"/>
              <a:ext cx="190500" cy="1775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973A10-31CB-594E-AF85-1BB873299A02}"/>
              </a:ext>
            </a:extLst>
          </p:cNvPr>
          <p:cNvGrpSpPr/>
          <p:nvPr/>
        </p:nvGrpSpPr>
        <p:grpSpPr>
          <a:xfrm>
            <a:off x="9720065" y="-2148502"/>
            <a:ext cx="9098280" cy="9052560"/>
            <a:chOff x="12292388" y="-3202132"/>
            <a:chExt cx="9098280" cy="905256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2C29917-A887-104B-AB52-7AED76111AA5}"/>
                </a:ext>
              </a:extLst>
            </p:cNvPr>
            <p:cNvGrpSpPr/>
            <p:nvPr/>
          </p:nvGrpSpPr>
          <p:grpSpPr>
            <a:xfrm>
              <a:off x="12292388" y="-3202132"/>
              <a:ext cx="9098280" cy="9052560"/>
              <a:chOff x="2554495" y="1494089"/>
              <a:chExt cx="9098280" cy="905256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BC0E360-CCFE-594C-B760-9381737D313E}"/>
                  </a:ext>
                </a:extLst>
              </p:cNvPr>
              <p:cNvSpPr/>
              <p:nvPr/>
            </p:nvSpPr>
            <p:spPr>
              <a:xfrm>
                <a:off x="2554495" y="1494089"/>
                <a:ext cx="9098280" cy="9052560"/>
              </a:xfrm>
              <a:prstGeom prst="rect">
                <a:avLst/>
              </a:prstGeom>
              <a:solidFill>
                <a:srgbClr val="F6F7FA"/>
              </a:solidFill>
              <a:ln w="92075">
                <a:solidFill>
                  <a:srgbClr val="6D2FD3"/>
                </a:solidFill>
              </a:ln>
              <a:effectLst>
                <a:glow rad="127000">
                  <a:srgbClr val="6D2FD3">
                    <a:alpha val="86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FAD4D6A-E2A0-EF42-BF15-DF11F4F4E62B}"/>
                  </a:ext>
                </a:extLst>
              </p:cNvPr>
              <p:cNvSpPr txBox="1"/>
              <p:nvPr/>
            </p:nvSpPr>
            <p:spPr>
              <a:xfrm>
                <a:off x="3546331" y="2894485"/>
                <a:ext cx="12420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+mj-lt"/>
                  </a:rPr>
                  <a:t>Documents</a:t>
                </a:r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BBC97AE8-AC33-0D4C-8283-E7020835588E}"/>
                  </a:ext>
                </a:extLst>
              </p:cNvPr>
              <p:cNvSpPr/>
              <p:nvPr/>
            </p:nvSpPr>
            <p:spPr>
              <a:xfrm rot="10800000">
                <a:off x="3355831" y="3020205"/>
                <a:ext cx="190500" cy="177591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44E2658-FBF9-F24A-B2B3-060478326C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937" t="2179" r="3629"/>
              <a:stretch/>
            </p:blipFill>
            <p:spPr>
              <a:xfrm>
                <a:off x="3685628" y="3742837"/>
                <a:ext cx="6792687" cy="5430300"/>
              </a:xfrm>
              <a:prstGeom prst="rect">
                <a:avLst/>
              </a:prstGeom>
            </p:spPr>
          </p:pic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A883B1F-7793-BB42-A338-80A27C74F6C7}"/>
                </a:ext>
              </a:extLst>
            </p:cNvPr>
            <p:cNvCxnSpPr>
              <a:cxnSpLocks/>
            </p:cNvCxnSpPr>
            <p:nvPr/>
          </p:nvCxnSpPr>
          <p:spPr>
            <a:xfrm>
              <a:off x="13803813" y="1371600"/>
              <a:ext cx="4663801" cy="0"/>
            </a:xfrm>
            <a:prstGeom prst="line">
              <a:avLst/>
            </a:prstGeom>
            <a:ln w="323850">
              <a:solidFill>
                <a:srgbClr val="16C9BC">
                  <a:alpha val="50000"/>
                </a:srgbClr>
              </a:solidFill>
            </a:ln>
            <a:effectLst>
              <a:softEdge rad="889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1F76F28-B9C3-EA49-813D-9372667BE1AD}"/>
              </a:ext>
            </a:extLst>
          </p:cNvPr>
          <p:cNvSpPr txBox="1"/>
          <p:nvPr/>
        </p:nvSpPr>
        <p:spPr>
          <a:xfrm>
            <a:off x="-3158974" y="4496065"/>
            <a:ext cx="46363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highlight>
                  <a:srgbClr val="FF00FF"/>
                </a:highlight>
              </a:rPr>
              <a:t>HCC Summary Detail </a:t>
            </a:r>
          </a:p>
          <a:p>
            <a:r>
              <a:rPr lang="en-US" sz="3600" b="1" dirty="0">
                <a:highlight>
                  <a:srgbClr val="FF00FF"/>
                </a:highlight>
              </a:rPr>
              <a:t>with Source Documents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E00381-D4CE-3949-89C2-40C6AAE414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75" b="5327"/>
          <a:stretch/>
        </p:blipFill>
        <p:spPr>
          <a:xfrm>
            <a:off x="-3789652" y="-65569"/>
            <a:ext cx="5299364" cy="6350513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207341-9261-CD4C-9A95-98A740EEB61A}"/>
              </a:ext>
            </a:extLst>
          </p:cNvPr>
          <p:cNvCxnSpPr>
            <a:cxnSpLocks/>
          </p:cNvCxnSpPr>
          <p:nvPr/>
        </p:nvCxnSpPr>
        <p:spPr>
          <a:xfrm>
            <a:off x="-3272956" y="3067955"/>
            <a:ext cx="4213962" cy="0"/>
          </a:xfrm>
          <a:prstGeom prst="line">
            <a:avLst/>
          </a:prstGeom>
          <a:ln w="542925">
            <a:solidFill>
              <a:srgbClr val="16C9BC">
                <a:alpha val="50000"/>
              </a:srgbClr>
            </a:solidFill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6B03C81-5532-9248-AC1E-2693B687E723}"/>
              </a:ext>
            </a:extLst>
          </p:cNvPr>
          <p:cNvGrpSpPr/>
          <p:nvPr/>
        </p:nvGrpSpPr>
        <p:grpSpPr>
          <a:xfrm>
            <a:off x="17995631" y="16878"/>
            <a:ext cx="428890" cy="5551242"/>
            <a:chOff x="15603895" y="9073616"/>
            <a:chExt cx="0" cy="4263869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8CA5CF7-33CA-D842-B479-78E95B544F78}"/>
                </a:ext>
              </a:extLst>
            </p:cNvPr>
            <p:cNvCxnSpPr>
              <a:cxnSpLocks/>
            </p:cNvCxnSpPr>
            <p:nvPr/>
          </p:nvCxnSpPr>
          <p:spPr>
            <a:xfrm>
              <a:off x="15603895" y="9073616"/>
              <a:ext cx="0" cy="4263869"/>
            </a:xfrm>
            <a:prstGeom prst="line">
              <a:avLst/>
            </a:prstGeom>
            <a:ln w="104775" cap="rnd">
              <a:solidFill>
                <a:schemeClr val="bg1">
                  <a:lumMod val="85000"/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B197E11-24AF-D043-8172-EDC4629B2F72}"/>
                </a:ext>
              </a:extLst>
            </p:cNvPr>
            <p:cNvCxnSpPr>
              <a:cxnSpLocks/>
            </p:cNvCxnSpPr>
            <p:nvPr/>
          </p:nvCxnSpPr>
          <p:spPr>
            <a:xfrm>
              <a:off x="15603895" y="11205550"/>
              <a:ext cx="0" cy="1851283"/>
            </a:xfrm>
            <a:prstGeom prst="line">
              <a:avLst/>
            </a:prstGeom>
            <a:ln w="104775" cap="rnd">
              <a:solidFill>
                <a:schemeClr val="bg1">
                  <a:lumMod val="65000"/>
                  <a:alpha val="9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C23217F-3FF1-D14F-A44B-9DD4467C014E}"/>
              </a:ext>
            </a:extLst>
          </p:cNvPr>
          <p:cNvSpPr txBox="1"/>
          <p:nvPr/>
        </p:nvSpPr>
        <p:spPr>
          <a:xfrm>
            <a:off x="-3747852" y="-3295571"/>
            <a:ext cx="2900737" cy="1754326"/>
          </a:xfrm>
          <a:prstGeom prst="rect">
            <a:avLst/>
          </a:prstGeom>
          <a:solidFill>
            <a:srgbClr val="FF40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Source Document Viewer 1 (Fax)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24EC4F-E1F4-0F41-BB77-F6DC7ABABE96}"/>
              </a:ext>
            </a:extLst>
          </p:cNvPr>
          <p:cNvSpPr txBox="1"/>
          <p:nvPr/>
        </p:nvSpPr>
        <p:spPr>
          <a:xfrm>
            <a:off x="13237931" y="-3409596"/>
            <a:ext cx="3025116" cy="1754326"/>
          </a:xfrm>
          <a:prstGeom prst="rect">
            <a:avLst/>
          </a:prstGeom>
          <a:solidFill>
            <a:srgbClr val="FF40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Source Document Viewer 2 (Lab)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D4D0A0-561A-CF46-AF3C-1FD0F1CB0C70}"/>
              </a:ext>
            </a:extLst>
          </p:cNvPr>
          <p:cNvSpPr txBox="1"/>
          <p:nvPr/>
        </p:nvSpPr>
        <p:spPr>
          <a:xfrm>
            <a:off x="-2112242" y="-1511191"/>
            <a:ext cx="2725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lt"/>
              </a:rPr>
              <a:t>C-CDA Compendium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AFC758A-90B9-114D-B204-293BAE521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89504" y="-1586562"/>
            <a:ext cx="1868446" cy="25610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53F0FFA-EE11-7B4E-9EB5-745B44D714CB}"/>
              </a:ext>
            </a:extLst>
          </p:cNvPr>
          <p:cNvSpPr txBox="1"/>
          <p:nvPr/>
        </p:nvSpPr>
        <p:spPr>
          <a:xfrm>
            <a:off x="906096" y="-1583234"/>
            <a:ext cx="29007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               </a:t>
            </a:r>
            <a:r>
              <a:rPr lang="en-US" sz="1600" dirty="0"/>
              <a:t>Patient, Mary 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Female | 01/11/1951 | Age: 70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EC294D0-62DF-514C-8214-BA67E4AD8043}"/>
              </a:ext>
            </a:extLst>
          </p:cNvPr>
          <p:cNvSpPr txBox="1"/>
          <p:nvPr/>
        </p:nvSpPr>
        <p:spPr>
          <a:xfrm>
            <a:off x="13024700" y="-1438038"/>
            <a:ext cx="2725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lt"/>
              </a:rPr>
              <a:t>C-CDA Compendium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97B65DE-D82A-F14C-B624-51BAF2876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4425" y="-1655270"/>
            <a:ext cx="1868446" cy="25610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E9B1E1F-5356-884B-BE8F-3E2F6419CA7F}"/>
              </a:ext>
            </a:extLst>
          </p:cNvPr>
          <p:cNvSpPr txBox="1"/>
          <p:nvPr/>
        </p:nvSpPr>
        <p:spPr>
          <a:xfrm>
            <a:off x="16043038" y="-1510081"/>
            <a:ext cx="290073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               </a:t>
            </a:r>
            <a:r>
              <a:rPr lang="en-US" sz="1600" dirty="0"/>
              <a:t>Patient, Mary 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Female | 01/11/1951 | Age: 70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D31EE0-24B0-D34D-8E42-55E959B16197}"/>
              </a:ext>
            </a:extLst>
          </p:cNvPr>
          <p:cNvSpPr txBox="1"/>
          <p:nvPr/>
        </p:nvSpPr>
        <p:spPr>
          <a:xfrm>
            <a:off x="4705119" y="277380"/>
            <a:ext cx="3550901" cy="7294305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The actual documents should still look like documents - they don’t need to look like part of the UI, because this is a document viewer – you can restyle/recolor if necessary or just leave these as is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62A61CE-ECFD-7345-9FDD-9AD33C84CE7A}"/>
              </a:ext>
            </a:extLst>
          </p:cNvPr>
          <p:cNvCxnSpPr/>
          <p:nvPr/>
        </p:nvCxnSpPr>
        <p:spPr>
          <a:xfrm flipH="1" flipV="1">
            <a:off x="989784" y="4082240"/>
            <a:ext cx="3849110" cy="894262"/>
          </a:xfrm>
          <a:prstGeom prst="straightConnector1">
            <a:avLst/>
          </a:prstGeom>
          <a:ln w="133350">
            <a:solidFill>
              <a:srgbClr val="FE4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9A39359-02F1-B840-99C4-50C5C574C051}"/>
              </a:ext>
            </a:extLst>
          </p:cNvPr>
          <p:cNvCxnSpPr>
            <a:cxnSpLocks/>
          </p:cNvCxnSpPr>
          <p:nvPr/>
        </p:nvCxnSpPr>
        <p:spPr>
          <a:xfrm flipV="1">
            <a:off x="8341017" y="4201967"/>
            <a:ext cx="2558959" cy="1328579"/>
          </a:xfrm>
          <a:prstGeom prst="straightConnector1">
            <a:avLst/>
          </a:prstGeom>
          <a:ln w="133350">
            <a:solidFill>
              <a:srgbClr val="FE4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47EE663-7999-DF43-BAD3-94EC0D268775}"/>
              </a:ext>
            </a:extLst>
          </p:cNvPr>
          <p:cNvSpPr txBox="1"/>
          <p:nvPr/>
        </p:nvSpPr>
        <p:spPr>
          <a:xfrm>
            <a:off x="4897556" y="-6019941"/>
            <a:ext cx="3550901" cy="3970318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These document viewers are what opens when you click the “View Source” button on the Dashboard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A148947A-76B3-9248-993C-6E735FC217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39970" y="8102488"/>
            <a:ext cx="8006836" cy="13422312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A671C47-0B58-404F-82B8-F3580BEFBE87}"/>
              </a:ext>
            </a:extLst>
          </p:cNvPr>
          <p:cNvSpPr txBox="1"/>
          <p:nvPr/>
        </p:nvSpPr>
        <p:spPr>
          <a:xfrm>
            <a:off x="-4055281" y="8715059"/>
            <a:ext cx="3550901" cy="3416320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Here’s how some of the components will be laid out on the page in case that helps</a:t>
            </a:r>
          </a:p>
        </p:txBody>
      </p:sp>
    </p:spTree>
    <p:extLst>
      <p:ext uri="{BB962C8B-B14F-4D97-AF65-F5344CB8AC3E}">
        <p14:creationId xmlns:p14="http://schemas.microsoft.com/office/powerpoint/2010/main" val="129363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E77727FC-8A22-5C42-B08F-2C9F555050FC}"/>
              </a:ext>
            </a:extLst>
          </p:cNvPr>
          <p:cNvSpPr/>
          <p:nvPr/>
        </p:nvSpPr>
        <p:spPr>
          <a:xfrm>
            <a:off x="1629420" y="-887506"/>
            <a:ext cx="9825518" cy="14975465"/>
          </a:xfrm>
          <a:prstGeom prst="rect">
            <a:avLst/>
          </a:prstGeom>
          <a:solidFill>
            <a:srgbClr val="F6F7FA"/>
          </a:solidFill>
          <a:ln w="92075">
            <a:solidFill>
              <a:srgbClr val="6D2FD3"/>
            </a:solidFill>
          </a:ln>
          <a:effectLst>
            <a:glow rad="127000">
              <a:srgbClr val="6D2FD3">
                <a:alpha val="86000"/>
              </a:srgb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9411C19-48FA-CF4B-A954-88E2E7AFF2E3}"/>
              </a:ext>
            </a:extLst>
          </p:cNvPr>
          <p:cNvSpPr txBox="1"/>
          <p:nvPr/>
        </p:nvSpPr>
        <p:spPr>
          <a:xfrm>
            <a:off x="2669852" y="423814"/>
            <a:ext cx="152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HCC Summary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B7DE12B-2EE8-144A-92CD-6A20C0E2A44C}"/>
              </a:ext>
            </a:extLst>
          </p:cNvPr>
          <p:cNvSpPr txBox="1"/>
          <p:nvPr/>
        </p:nvSpPr>
        <p:spPr>
          <a:xfrm>
            <a:off x="-1958239" y="102750"/>
            <a:ext cx="2605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highlight>
                  <a:srgbClr val="FF00FF"/>
                </a:highlight>
              </a:rPr>
              <a:t>Dashboard 2</a:t>
            </a:r>
          </a:p>
        </p:txBody>
      </p:sp>
      <p:sp>
        <p:nvSpPr>
          <p:cNvPr id="112" name="Triangle 111">
            <a:extLst>
              <a:ext uri="{FF2B5EF4-FFF2-40B4-BE49-F238E27FC236}">
                <a16:creationId xmlns:a16="http://schemas.microsoft.com/office/drawing/2014/main" id="{A77D5BD9-E25B-9C4A-AACE-1E89621E5B8C}"/>
              </a:ext>
            </a:extLst>
          </p:cNvPr>
          <p:cNvSpPr/>
          <p:nvPr/>
        </p:nvSpPr>
        <p:spPr>
          <a:xfrm rot="10800000">
            <a:off x="2386706" y="555853"/>
            <a:ext cx="190500" cy="17759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6C9B58D5-8CA8-CA4A-B797-84DC10FAFA7C}"/>
              </a:ext>
            </a:extLst>
          </p:cNvPr>
          <p:cNvSpPr/>
          <p:nvPr/>
        </p:nvSpPr>
        <p:spPr>
          <a:xfrm>
            <a:off x="3654223" y="2687886"/>
            <a:ext cx="36247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/>
            <a:r>
              <a:rPr lang="en-US" sz="1600" dirty="0"/>
              <a:t>Aortic Atherosclerosis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A0977A1-CD8A-0C41-A8CF-21656B8BE34C}"/>
              </a:ext>
            </a:extLst>
          </p:cNvPr>
          <p:cNvSpPr txBox="1"/>
          <p:nvPr/>
        </p:nvSpPr>
        <p:spPr>
          <a:xfrm>
            <a:off x="2458294" y="2633003"/>
            <a:ext cx="7024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170.0 </a:t>
            </a: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C59F4A59-979C-854F-942A-5E0C05C4C479}"/>
              </a:ext>
            </a:extLst>
          </p:cNvPr>
          <p:cNvCxnSpPr>
            <a:cxnSpLocks/>
          </p:cNvCxnSpPr>
          <p:nvPr/>
        </p:nvCxnSpPr>
        <p:spPr>
          <a:xfrm>
            <a:off x="1725214" y="3275822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F8F2F6D3-3297-B44A-A13B-DED99A6EF8F9}"/>
              </a:ext>
            </a:extLst>
          </p:cNvPr>
          <p:cNvSpPr txBox="1"/>
          <p:nvPr/>
        </p:nvSpPr>
        <p:spPr>
          <a:xfrm>
            <a:off x="8513347" y="2650325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108</a:t>
            </a: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22FD3F9-B982-D540-B88E-8BB0F6426351}"/>
              </a:ext>
            </a:extLst>
          </p:cNvPr>
          <p:cNvCxnSpPr>
            <a:cxnSpLocks/>
          </p:cNvCxnSpPr>
          <p:nvPr/>
        </p:nvCxnSpPr>
        <p:spPr>
          <a:xfrm>
            <a:off x="1725214" y="4026169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2037A329-BEC6-A941-AFC9-87A835817473}"/>
              </a:ext>
            </a:extLst>
          </p:cNvPr>
          <p:cNvSpPr txBox="1"/>
          <p:nvPr/>
        </p:nvSpPr>
        <p:spPr>
          <a:xfrm>
            <a:off x="8582947" y="345932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58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85479AA-75A3-C640-9225-78EF9275EDB1}"/>
              </a:ext>
            </a:extLst>
          </p:cNvPr>
          <p:cNvSpPr/>
          <p:nvPr/>
        </p:nvSpPr>
        <p:spPr>
          <a:xfrm>
            <a:off x="3506874" y="5849140"/>
            <a:ext cx="1847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endParaRPr lang="en-US" sz="1600" dirty="0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DBC3C7D4-A222-0141-BB07-0BA8A1DD8CC0}"/>
              </a:ext>
            </a:extLst>
          </p:cNvPr>
          <p:cNvSpPr txBox="1"/>
          <p:nvPr/>
        </p:nvSpPr>
        <p:spPr>
          <a:xfrm>
            <a:off x="2422256" y="5887205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b="1" dirty="0">
              <a:solidFill>
                <a:srgbClr val="16C9BC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40F8408-2986-394F-9F93-8D33C40CF11D}"/>
              </a:ext>
            </a:extLst>
          </p:cNvPr>
          <p:cNvSpPr txBox="1"/>
          <p:nvPr/>
        </p:nvSpPr>
        <p:spPr>
          <a:xfrm>
            <a:off x="8604719" y="423378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96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318BDFD-596C-B046-9DF0-02AB7ADAE9CF}"/>
              </a:ext>
            </a:extLst>
          </p:cNvPr>
          <p:cNvSpPr/>
          <p:nvPr/>
        </p:nvSpPr>
        <p:spPr>
          <a:xfrm>
            <a:off x="3637595" y="7504334"/>
            <a:ext cx="475694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r>
              <a:rPr lang="en-US" sz="1600" dirty="0"/>
              <a:t>Major Depressive Disorder, Single Episode, Unspecified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75FEB683-D4C5-A446-8209-FB38640B558E}"/>
              </a:ext>
            </a:extLst>
          </p:cNvPr>
          <p:cNvSpPr txBox="1"/>
          <p:nvPr/>
        </p:nvSpPr>
        <p:spPr>
          <a:xfrm>
            <a:off x="2452531" y="3444003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F33.1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28D5CE6-4F42-4B40-8C2A-DCB648ECFABB}"/>
              </a:ext>
            </a:extLst>
          </p:cNvPr>
          <p:cNvGraphicFramePr>
            <a:graphicFrameLocks noGrp="1"/>
          </p:cNvGraphicFramePr>
          <p:nvPr/>
        </p:nvGraphicFramePr>
        <p:xfrm>
          <a:off x="3771917" y="4283419"/>
          <a:ext cx="3531853" cy="253365"/>
        </p:xfrm>
        <a:graphic>
          <a:graphicData uri="http://schemas.openxmlformats.org/drawingml/2006/table">
            <a:tbl>
              <a:tblPr/>
              <a:tblGrid>
                <a:gridCol w="3531853">
                  <a:extLst>
                    <a:ext uri="{9D8B030D-6E8A-4147-A177-3AD203B41FA5}">
                      <a16:colId xmlns:a16="http://schemas.microsoft.com/office/drawing/2014/main" val="354523332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9142A"/>
                          </a:solidFill>
                          <a:effectLst/>
                          <a:latin typeface="+mn-lt"/>
                        </a:rPr>
                        <a:t>Chronic atrial fibrillation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2251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51BB283-3DFB-9549-91C5-CD706BA33B2B}"/>
              </a:ext>
            </a:extLst>
          </p:cNvPr>
          <p:cNvGraphicFramePr>
            <a:graphicFrameLocks noGrp="1"/>
          </p:cNvGraphicFramePr>
          <p:nvPr/>
        </p:nvGraphicFramePr>
        <p:xfrm>
          <a:off x="3750145" y="3501311"/>
          <a:ext cx="4248884" cy="253365"/>
        </p:xfrm>
        <a:graphic>
          <a:graphicData uri="http://schemas.openxmlformats.org/drawingml/2006/table">
            <a:tbl>
              <a:tblPr/>
              <a:tblGrid>
                <a:gridCol w="4248884">
                  <a:extLst>
                    <a:ext uri="{9D8B030D-6E8A-4147-A177-3AD203B41FA5}">
                      <a16:colId xmlns:a16="http://schemas.microsoft.com/office/drawing/2014/main" val="108695117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Major depressive disorder, recurrent, moderate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754118"/>
                  </a:ext>
                </a:extLst>
              </a:tr>
            </a:tbl>
          </a:graphicData>
        </a:graphic>
      </p:graphicFrame>
      <p:sp>
        <p:nvSpPr>
          <p:cNvPr id="153" name="TextBox 152">
            <a:extLst>
              <a:ext uri="{FF2B5EF4-FFF2-40B4-BE49-F238E27FC236}">
                <a16:creationId xmlns:a16="http://schemas.microsoft.com/office/drawing/2014/main" id="{EDC8BA7F-0932-2A48-91BB-08B8AB4DC79E}"/>
              </a:ext>
            </a:extLst>
          </p:cNvPr>
          <p:cNvSpPr txBox="1"/>
          <p:nvPr/>
        </p:nvSpPr>
        <p:spPr>
          <a:xfrm>
            <a:off x="2467406" y="4221169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I48.2</a:t>
            </a:r>
          </a:p>
        </p:txBody>
      </p: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24957949-9C4A-B240-8FA2-54F90E7FAAB4}"/>
              </a:ext>
            </a:extLst>
          </p:cNvPr>
          <p:cNvCxnSpPr>
            <a:cxnSpLocks/>
          </p:cNvCxnSpPr>
          <p:nvPr/>
        </p:nvCxnSpPr>
        <p:spPr>
          <a:xfrm>
            <a:off x="1725214" y="4817125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8DCCEE52-7AC0-0F4D-9967-A6D0E6D26D2E}"/>
              </a:ext>
            </a:extLst>
          </p:cNvPr>
          <p:cNvCxnSpPr>
            <a:cxnSpLocks/>
          </p:cNvCxnSpPr>
          <p:nvPr/>
        </p:nvCxnSpPr>
        <p:spPr>
          <a:xfrm>
            <a:off x="1725214" y="5527567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A699A9D-A8BF-2049-8C8F-AEBF06DC05C5}"/>
              </a:ext>
            </a:extLst>
          </p:cNvPr>
          <p:cNvSpPr txBox="1"/>
          <p:nvPr/>
        </p:nvSpPr>
        <p:spPr>
          <a:xfrm>
            <a:off x="9546307" y="2618911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0.298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21D913C1-5ADD-2C45-81A5-ACE3DF0DE723}"/>
              </a:ext>
            </a:extLst>
          </p:cNvPr>
          <p:cNvSpPr txBox="1"/>
          <p:nvPr/>
        </p:nvSpPr>
        <p:spPr>
          <a:xfrm>
            <a:off x="9524535" y="3398509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0.309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9FB9AC29-B7C0-6347-8330-B2E7B75C827D}"/>
              </a:ext>
            </a:extLst>
          </p:cNvPr>
          <p:cNvSpPr txBox="1"/>
          <p:nvPr/>
        </p:nvSpPr>
        <p:spPr>
          <a:xfrm>
            <a:off x="9546307" y="4211255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0.268</a:t>
            </a:r>
          </a:p>
        </p:txBody>
      </p:sp>
      <p:sp>
        <p:nvSpPr>
          <p:cNvPr id="130" name="Triangle 129">
            <a:extLst>
              <a:ext uri="{FF2B5EF4-FFF2-40B4-BE49-F238E27FC236}">
                <a16:creationId xmlns:a16="http://schemas.microsoft.com/office/drawing/2014/main" id="{D007D986-0830-7C44-875B-D54515E301F2}"/>
              </a:ext>
            </a:extLst>
          </p:cNvPr>
          <p:cNvSpPr/>
          <p:nvPr/>
        </p:nvSpPr>
        <p:spPr>
          <a:xfrm rot="10800000">
            <a:off x="10437692" y="2841005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Triangle 131">
            <a:extLst>
              <a:ext uri="{FF2B5EF4-FFF2-40B4-BE49-F238E27FC236}">
                <a16:creationId xmlns:a16="http://schemas.microsoft.com/office/drawing/2014/main" id="{A7C24B12-66B3-5D43-85E6-76DB38ABD7FE}"/>
              </a:ext>
            </a:extLst>
          </p:cNvPr>
          <p:cNvSpPr/>
          <p:nvPr/>
        </p:nvSpPr>
        <p:spPr>
          <a:xfrm rot="10800000">
            <a:off x="10484420" y="3631961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Triangle 132">
            <a:extLst>
              <a:ext uri="{FF2B5EF4-FFF2-40B4-BE49-F238E27FC236}">
                <a16:creationId xmlns:a16="http://schemas.microsoft.com/office/drawing/2014/main" id="{EA71E3C2-DE3C-9E40-8ACA-0C4C7215CED3}"/>
              </a:ext>
            </a:extLst>
          </p:cNvPr>
          <p:cNvSpPr/>
          <p:nvPr/>
        </p:nvSpPr>
        <p:spPr>
          <a:xfrm rot="10800000">
            <a:off x="10506192" y="5101919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9D31AAB-AE52-DB48-9037-CF3BC442ED8D}"/>
              </a:ext>
            </a:extLst>
          </p:cNvPr>
          <p:cNvSpPr/>
          <p:nvPr/>
        </p:nvSpPr>
        <p:spPr>
          <a:xfrm>
            <a:off x="-8885054" y="-2901373"/>
            <a:ext cx="8353167" cy="855215"/>
          </a:xfrm>
          <a:prstGeom prst="rect">
            <a:avLst/>
          </a:prstGeom>
          <a:solidFill>
            <a:srgbClr val="E9ECF0"/>
          </a:soli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B3EFE4E-755F-8141-9DE6-8BD8164A31AF}"/>
              </a:ext>
            </a:extLst>
          </p:cNvPr>
          <p:cNvSpPr txBox="1"/>
          <p:nvPr/>
        </p:nvSpPr>
        <p:spPr>
          <a:xfrm>
            <a:off x="5055426" y="-386455"/>
            <a:ext cx="2725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+mj-lt"/>
              </a:rPr>
              <a:t>C-CDA Compendium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D64F5610-4607-C342-9300-B392E7DCD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864" y="-345555"/>
            <a:ext cx="1868446" cy="256105"/>
          </a:xfrm>
          <a:prstGeom prst="rect">
            <a:avLst/>
          </a:prstGeom>
        </p:spPr>
      </p:pic>
      <p:sp>
        <p:nvSpPr>
          <p:cNvPr id="161" name="TextBox 160">
            <a:extLst>
              <a:ext uri="{FF2B5EF4-FFF2-40B4-BE49-F238E27FC236}">
                <a16:creationId xmlns:a16="http://schemas.microsoft.com/office/drawing/2014/main" id="{D1958CFF-85A5-A341-B85C-488C7871F5AC}"/>
              </a:ext>
            </a:extLst>
          </p:cNvPr>
          <p:cNvSpPr txBox="1"/>
          <p:nvPr/>
        </p:nvSpPr>
        <p:spPr>
          <a:xfrm>
            <a:off x="7924591" y="-486030"/>
            <a:ext cx="2900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  </a:t>
            </a:r>
            <a:r>
              <a:rPr lang="en-US" sz="1600" dirty="0"/>
              <a:t>Patient, Mary </a:t>
            </a:r>
          </a:p>
          <a:p>
            <a:r>
              <a:rPr lang="en-US" sz="1200" dirty="0"/>
              <a:t>Female | 01/11/1951 | Age: 70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C9867B-A3ED-CA4F-A33D-EFC8CF4F664E}"/>
              </a:ext>
            </a:extLst>
          </p:cNvPr>
          <p:cNvSpPr/>
          <p:nvPr/>
        </p:nvSpPr>
        <p:spPr>
          <a:xfrm>
            <a:off x="1680254" y="1480548"/>
            <a:ext cx="9708245" cy="847930"/>
          </a:xfrm>
          <a:prstGeom prst="rect">
            <a:avLst/>
          </a:prstGeom>
          <a:solidFill>
            <a:srgbClr val="E9ECF0"/>
          </a:soli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4B28E0C-C6F2-F444-B753-3F5E47E6482C}"/>
              </a:ext>
            </a:extLst>
          </p:cNvPr>
          <p:cNvSpPr txBox="1"/>
          <p:nvPr/>
        </p:nvSpPr>
        <p:spPr>
          <a:xfrm>
            <a:off x="6846867" y="398431"/>
            <a:ext cx="4093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RAF: 1.462 | Condition Count: 5  | ID: 7326472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49320B-B389-6347-A713-F8D9611EDC09}"/>
              </a:ext>
            </a:extLst>
          </p:cNvPr>
          <p:cNvSpPr/>
          <p:nvPr/>
        </p:nvSpPr>
        <p:spPr>
          <a:xfrm>
            <a:off x="2200609" y="971070"/>
            <a:ext cx="3469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Newly Identified ICD-10 Codes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EFD1E00-8A61-7843-863E-0582B8CFF1F4}"/>
              </a:ext>
            </a:extLst>
          </p:cNvPr>
          <p:cNvSpPr/>
          <p:nvPr/>
        </p:nvSpPr>
        <p:spPr>
          <a:xfrm>
            <a:off x="2200609" y="5828344"/>
            <a:ext cx="3469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Previously Known ICD-10 Codes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E77D06-3DD6-014D-8BF3-083734FA2E83}"/>
              </a:ext>
            </a:extLst>
          </p:cNvPr>
          <p:cNvSpPr txBox="1"/>
          <p:nvPr/>
        </p:nvSpPr>
        <p:spPr>
          <a:xfrm>
            <a:off x="2383921" y="7467435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F32.9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F75B227-F9E2-A94D-8EBF-C64D9D1F67E0}"/>
              </a:ext>
            </a:extLst>
          </p:cNvPr>
          <p:cNvCxnSpPr>
            <a:cxnSpLocks/>
          </p:cNvCxnSpPr>
          <p:nvPr/>
        </p:nvCxnSpPr>
        <p:spPr>
          <a:xfrm>
            <a:off x="1667076" y="8072031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F4567546-58F6-D145-9942-086842E4801D}"/>
              </a:ext>
            </a:extLst>
          </p:cNvPr>
          <p:cNvSpPr txBox="1"/>
          <p:nvPr/>
        </p:nvSpPr>
        <p:spPr>
          <a:xfrm>
            <a:off x="8575858" y="8310343"/>
            <a:ext cx="4646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n/a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BA2537A-3546-B848-84A5-0D22C7269650}"/>
              </a:ext>
            </a:extLst>
          </p:cNvPr>
          <p:cNvSpPr/>
          <p:nvPr/>
        </p:nvSpPr>
        <p:spPr>
          <a:xfrm>
            <a:off x="3431483" y="9970684"/>
            <a:ext cx="1847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endParaRPr lang="en-US" sz="16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45B0727-89D8-0741-9AE1-492670C174A3}"/>
              </a:ext>
            </a:extLst>
          </p:cNvPr>
          <p:cNvSpPr txBox="1"/>
          <p:nvPr/>
        </p:nvSpPr>
        <p:spPr>
          <a:xfrm>
            <a:off x="2346865" y="10008749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 b="1" dirty="0">
              <a:solidFill>
                <a:srgbClr val="16C9BC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3372586-277D-7A4D-9CD9-BD8D6A75E5C9}"/>
              </a:ext>
            </a:extLst>
          </p:cNvPr>
          <p:cNvCxnSpPr>
            <a:cxnSpLocks/>
          </p:cNvCxnSpPr>
          <p:nvPr/>
        </p:nvCxnSpPr>
        <p:spPr>
          <a:xfrm>
            <a:off x="1696129" y="10914627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DB1FE43-48CE-DE45-98C8-0F1B278E44DF}"/>
              </a:ext>
            </a:extLst>
          </p:cNvPr>
          <p:cNvSpPr txBox="1"/>
          <p:nvPr/>
        </p:nvSpPr>
        <p:spPr>
          <a:xfrm>
            <a:off x="8586021" y="9037912"/>
            <a:ext cx="4646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n/a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95BF986-780E-2340-A5F7-5F3FABAA34A1}"/>
              </a:ext>
            </a:extLst>
          </p:cNvPr>
          <p:cNvSpPr txBox="1"/>
          <p:nvPr/>
        </p:nvSpPr>
        <p:spPr>
          <a:xfrm>
            <a:off x="2402441" y="8274116"/>
            <a:ext cx="753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Z79.01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CCC09F7-691C-2E4A-8B93-2D1CD357A36A}"/>
              </a:ext>
            </a:extLst>
          </p:cNvPr>
          <p:cNvSpPr txBox="1"/>
          <p:nvPr/>
        </p:nvSpPr>
        <p:spPr>
          <a:xfrm>
            <a:off x="8579963" y="7460541"/>
            <a:ext cx="4646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n/a</a:t>
            </a:r>
          </a:p>
        </p:txBody>
      </p:sp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8A85075E-D9C3-8443-960D-162E3F67266F}"/>
              </a:ext>
            </a:extLst>
          </p:cNvPr>
          <p:cNvGraphicFramePr>
            <a:graphicFrameLocks noGrp="1"/>
          </p:cNvGraphicFramePr>
          <p:nvPr/>
        </p:nvGraphicFramePr>
        <p:xfrm>
          <a:off x="3704086" y="8342982"/>
          <a:ext cx="3469953" cy="253365"/>
        </p:xfrm>
        <a:graphic>
          <a:graphicData uri="http://schemas.openxmlformats.org/drawingml/2006/table">
            <a:tbl>
              <a:tblPr/>
              <a:tblGrid>
                <a:gridCol w="3469953">
                  <a:extLst>
                    <a:ext uri="{9D8B030D-6E8A-4147-A177-3AD203B41FA5}">
                      <a16:colId xmlns:a16="http://schemas.microsoft.com/office/drawing/2014/main" val="354523332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Long-term use of anticoagulants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22513"/>
                  </a:ext>
                </a:extLst>
              </a:tr>
            </a:tbl>
          </a:graphicData>
        </a:graphic>
      </p:graphicFrame>
      <p:sp>
        <p:nvSpPr>
          <p:cNvPr id="66" name="Rectangle 65">
            <a:extLst>
              <a:ext uri="{FF2B5EF4-FFF2-40B4-BE49-F238E27FC236}">
                <a16:creationId xmlns:a16="http://schemas.microsoft.com/office/drawing/2014/main" id="{3832AE5F-952E-AE43-B4B2-D34F21B16D6B}"/>
              </a:ext>
            </a:extLst>
          </p:cNvPr>
          <p:cNvSpPr/>
          <p:nvPr/>
        </p:nvSpPr>
        <p:spPr>
          <a:xfrm>
            <a:off x="3685973" y="9786833"/>
            <a:ext cx="17052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Polycythemia vera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9BF9704-85A9-3B44-9FCB-74A92A2D0A5C}"/>
              </a:ext>
            </a:extLst>
          </p:cNvPr>
          <p:cNvSpPr txBox="1"/>
          <p:nvPr/>
        </p:nvSpPr>
        <p:spPr>
          <a:xfrm>
            <a:off x="8540884" y="978683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EE48950-D5BE-B344-8236-6C04629D794C}"/>
              </a:ext>
            </a:extLst>
          </p:cNvPr>
          <p:cNvSpPr txBox="1"/>
          <p:nvPr/>
        </p:nvSpPr>
        <p:spPr>
          <a:xfrm>
            <a:off x="2392015" y="9075004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I25.9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BADEB86-5523-C441-BF55-6B10964B0A99}"/>
              </a:ext>
            </a:extLst>
          </p:cNvPr>
          <p:cNvSpPr txBox="1"/>
          <p:nvPr/>
        </p:nvSpPr>
        <p:spPr>
          <a:xfrm>
            <a:off x="2383935" y="9833706"/>
            <a:ext cx="522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D45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BE78D96-58F0-284C-B84C-E922A8C3BC4E}"/>
              </a:ext>
            </a:extLst>
          </p:cNvPr>
          <p:cNvCxnSpPr>
            <a:cxnSpLocks/>
          </p:cNvCxnSpPr>
          <p:nvPr/>
        </p:nvCxnSpPr>
        <p:spPr>
          <a:xfrm>
            <a:off x="1667076" y="8862987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60028FC-EF7C-5346-8958-CE80ED8D3B03}"/>
              </a:ext>
            </a:extLst>
          </p:cNvPr>
          <p:cNvCxnSpPr>
            <a:cxnSpLocks/>
          </p:cNvCxnSpPr>
          <p:nvPr/>
        </p:nvCxnSpPr>
        <p:spPr>
          <a:xfrm>
            <a:off x="1667076" y="9573429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88111C06-75BF-2E4E-AB63-92F5B127395E}"/>
              </a:ext>
            </a:extLst>
          </p:cNvPr>
          <p:cNvSpPr txBox="1"/>
          <p:nvPr/>
        </p:nvSpPr>
        <p:spPr>
          <a:xfrm>
            <a:off x="9637591" y="7535249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DEA7504-4CB1-DB42-849C-782A7DD3742C}"/>
              </a:ext>
            </a:extLst>
          </p:cNvPr>
          <p:cNvSpPr txBox="1"/>
          <p:nvPr/>
        </p:nvSpPr>
        <p:spPr>
          <a:xfrm>
            <a:off x="9646839" y="8283215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4FA17FE-118A-FD44-94B9-20417C58AA17}"/>
              </a:ext>
            </a:extLst>
          </p:cNvPr>
          <p:cNvSpPr txBox="1"/>
          <p:nvPr/>
        </p:nvSpPr>
        <p:spPr>
          <a:xfrm>
            <a:off x="9646839" y="907417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EDC20A6-8A64-6E4F-A06D-EA236F01D1B8}"/>
              </a:ext>
            </a:extLst>
          </p:cNvPr>
          <p:cNvSpPr txBox="1"/>
          <p:nvPr/>
        </p:nvSpPr>
        <p:spPr>
          <a:xfrm>
            <a:off x="9583084" y="9768440"/>
            <a:ext cx="652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0.312</a:t>
            </a:r>
          </a:p>
        </p:txBody>
      </p:sp>
      <p:sp>
        <p:nvSpPr>
          <p:cNvPr id="78" name="Triangle 77">
            <a:extLst>
              <a:ext uri="{FF2B5EF4-FFF2-40B4-BE49-F238E27FC236}">
                <a16:creationId xmlns:a16="http://schemas.microsoft.com/office/drawing/2014/main" id="{6C20D3EE-E94D-AA4C-9F8C-50F302492A5D}"/>
              </a:ext>
            </a:extLst>
          </p:cNvPr>
          <p:cNvSpPr/>
          <p:nvPr/>
        </p:nvSpPr>
        <p:spPr>
          <a:xfrm rot="10800000">
            <a:off x="10533797" y="7745571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Triangle 78">
            <a:extLst>
              <a:ext uri="{FF2B5EF4-FFF2-40B4-BE49-F238E27FC236}">
                <a16:creationId xmlns:a16="http://schemas.microsoft.com/office/drawing/2014/main" id="{45658CAD-1379-034F-874D-D55785270BB3}"/>
              </a:ext>
            </a:extLst>
          </p:cNvPr>
          <p:cNvSpPr/>
          <p:nvPr/>
        </p:nvSpPr>
        <p:spPr>
          <a:xfrm rot="10800000">
            <a:off x="10533797" y="8550615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Triangle 79">
            <a:extLst>
              <a:ext uri="{FF2B5EF4-FFF2-40B4-BE49-F238E27FC236}">
                <a16:creationId xmlns:a16="http://schemas.microsoft.com/office/drawing/2014/main" id="{3F231262-1EAC-0548-B56B-981FEEF2A0A3}"/>
              </a:ext>
            </a:extLst>
          </p:cNvPr>
          <p:cNvSpPr/>
          <p:nvPr/>
        </p:nvSpPr>
        <p:spPr>
          <a:xfrm rot="10800000">
            <a:off x="10533797" y="9218677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Triangle 80">
            <a:extLst>
              <a:ext uri="{FF2B5EF4-FFF2-40B4-BE49-F238E27FC236}">
                <a16:creationId xmlns:a16="http://schemas.microsoft.com/office/drawing/2014/main" id="{52787EAE-7F14-1045-990F-E6E03494837B}"/>
              </a:ext>
            </a:extLst>
          </p:cNvPr>
          <p:cNvSpPr/>
          <p:nvPr/>
        </p:nvSpPr>
        <p:spPr>
          <a:xfrm rot="10800000">
            <a:off x="10539047" y="9948605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2B3126A-C0BB-F646-AB29-3DDD1A4A0326}"/>
              </a:ext>
            </a:extLst>
          </p:cNvPr>
          <p:cNvSpPr/>
          <p:nvPr/>
        </p:nvSpPr>
        <p:spPr>
          <a:xfrm>
            <a:off x="1667076" y="6358303"/>
            <a:ext cx="9708245" cy="847930"/>
          </a:xfrm>
          <a:prstGeom prst="rect">
            <a:avLst/>
          </a:prstGeom>
          <a:solidFill>
            <a:srgbClr val="E9ECF0"/>
          </a:soli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CA4414C-78F6-9B4D-B3F1-BCC82A0A9132}"/>
              </a:ext>
            </a:extLst>
          </p:cNvPr>
          <p:cNvSpPr txBox="1"/>
          <p:nvPr/>
        </p:nvSpPr>
        <p:spPr>
          <a:xfrm>
            <a:off x="2325093" y="6588354"/>
            <a:ext cx="8471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ICD-10 Code    Condition                                                                                           Category    RAF</a:t>
            </a:r>
          </a:p>
        </p:txBody>
      </p:sp>
      <p:graphicFrame>
        <p:nvGraphicFramePr>
          <p:cNvPr id="91" name="Table 90">
            <a:extLst>
              <a:ext uri="{FF2B5EF4-FFF2-40B4-BE49-F238E27FC236}">
                <a16:creationId xmlns:a16="http://schemas.microsoft.com/office/drawing/2014/main" id="{FA94F3B7-69E1-CE43-9551-D1ECE73093FA}"/>
              </a:ext>
            </a:extLst>
          </p:cNvPr>
          <p:cNvGraphicFramePr>
            <a:graphicFrameLocks noGrp="1"/>
          </p:cNvGraphicFramePr>
          <p:nvPr/>
        </p:nvGraphicFramePr>
        <p:xfrm>
          <a:off x="3720118" y="9060891"/>
          <a:ext cx="4465108" cy="253365"/>
        </p:xfrm>
        <a:graphic>
          <a:graphicData uri="http://schemas.openxmlformats.org/drawingml/2006/table">
            <a:tbl>
              <a:tblPr/>
              <a:tblGrid>
                <a:gridCol w="4465108">
                  <a:extLst>
                    <a:ext uri="{9D8B030D-6E8A-4147-A177-3AD203B41FA5}">
                      <a16:colId xmlns:a16="http://schemas.microsoft.com/office/drawing/2014/main" val="354523332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Chronic ischemic heart disease, unspecified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22513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5582E3E2-5AC0-444E-8089-F0C0583AE593}"/>
              </a:ext>
            </a:extLst>
          </p:cNvPr>
          <p:cNvSpPr/>
          <p:nvPr/>
        </p:nvSpPr>
        <p:spPr>
          <a:xfrm>
            <a:off x="3750145" y="4983359"/>
            <a:ext cx="15170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Angina Pectoris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392DE6E-A0D6-734C-A1A7-95F570C5762A}"/>
              </a:ext>
            </a:extLst>
          </p:cNvPr>
          <p:cNvSpPr txBox="1"/>
          <p:nvPr/>
        </p:nvSpPr>
        <p:spPr>
          <a:xfrm>
            <a:off x="2471826" y="5036348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I20.9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FA06A39-6540-2845-BDE0-AA2FC6A790B9}"/>
              </a:ext>
            </a:extLst>
          </p:cNvPr>
          <p:cNvSpPr txBox="1"/>
          <p:nvPr/>
        </p:nvSpPr>
        <p:spPr>
          <a:xfrm>
            <a:off x="8575858" y="501408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88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F1389F6-785B-A248-831C-3C9574F7A077}"/>
              </a:ext>
            </a:extLst>
          </p:cNvPr>
          <p:cNvSpPr txBox="1"/>
          <p:nvPr/>
        </p:nvSpPr>
        <p:spPr>
          <a:xfrm>
            <a:off x="9480292" y="4981897"/>
            <a:ext cx="444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6C9BC"/>
                </a:solidFill>
              </a:rPr>
              <a:t>.14</a:t>
            </a:r>
          </a:p>
        </p:txBody>
      </p:sp>
      <p:sp>
        <p:nvSpPr>
          <p:cNvPr id="113" name="Triangle 112">
            <a:extLst>
              <a:ext uri="{FF2B5EF4-FFF2-40B4-BE49-F238E27FC236}">
                <a16:creationId xmlns:a16="http://schemas.microsoft.com/office/drawing/2014/main" id="{C9B9651F-346B-CB43-91C5-6F34E6E32924}"/>
              </a:ext>
            </a:extLst>
          </p:cNvPr>
          <p:cNvSpPr/>
          <p:nvPr/>
        </p:nvSpPr>
        <p:spPr>
          <a:xfrm rot="10800000">
            <a:off x="10484420" y="4386209"/>
            <a:ext cx="182880" cy="9144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DF47AF5-1CE3-484E-AF8F-8DF11EB1A779}"/>
              </a:ext>
            </a:extLst>
          </p:cNvPr>
          <p:cNvSpPr/>
          <p:nvPr/>
        </p:nvSpPr>
        <p:spPr>
          <a:xfrm>
            <a:off x="3351989" y="11991055"/>
            <a:ext cx="24439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t"/>
            <a:r>
              <a:rPr lang="en-US" sz="1600" dirty="0"/>
              <a:t>Hypertensive heart disease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AD26127-6B5E-F648-8B96-BFB7313D1E3B}"/>
              </a:ext>
            </a:extLst>
          </p:cNvPr>
          <p:cNvSpPr txBox="1"/>
          <p:nvPr/>
        </p:nvSpPr>
        <p:spPr>
          <a:xfrm>
            <a:off x="2392775" y="11977735"/>
            <a:ext cx="6463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F32.9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DB50452-3B77-7F49-9137-BFCD90B5568A}"/>
              </a:ext>
            </a:extLst>
          </p:cNvPr>
          <p:cNvSpPr/>
          <p:nvPr/>
        </p:nvSpPr>
        <p:spPr>
          <a:xfrm>
            <a:off x="1718180" y="10886945"/>
            <a:ext cx="9670319" cy="847930"/>
          </a:xfrm>
          <a:prstGeom prst="rect">
            <a:avLst/>
          </a:prstGeom>
          <a:solidFill>
            <a:srgbClr val="E9ECF0"/>
          </a:solidFill>
          <a:ln w="857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AC0A5E8-1870-4F4D-B72B-D48EE2CD330B}"/>
              </a:ext>
            </a:extLst>
          </p:cNvPr>
          <p:cNvSpPr txBox="1"/>
          <p:nvPr/>
        </p:nvSpPr>
        <p:spPr>
          <a:xfrm>
            <a:off x="2329821" y="11151029"/>
            <a:ext cx="969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ICD-10 Category			                                         Confidence Level	Cohort %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05DEA98-9E6C-214D-870C-5D65681DEDAF}"/>
              </a:ext>
            </a:extLst>
          </p:cNvPr>
          <p:cNvSpPr txBox="1"/>
          <p:nvPr/>
        </p:nvSpPr>
        <p:spPr>
          <a:xfrm>
            <a:off x="8133633" y="11968963"/>
            <a:ext cx="646331" cy="338554"/>
          </a:xfrm>
          <a:prstGeom prst="rect">
            <a:avLst/>
          </a:prstGeom>
          <a:solidFill>
            <a:srgbClr val="49D4CA">
              <a:alpha val="19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High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4A077098-BE67-834A-A73F-6E9B40699A57}"/>
              </a:ext>
            </a:extLst>
          </p:cNvPr>
          <p:cNvSpPr/>
          <p:nvPr/>
        </p:nvSpPr>
        <p:spPr>
          <a:xfrm>
            <a:off x="3351989" y="12725519"/>
            <a:ext cx="2239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Type 2 diabetes mellitus 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44F8B4B-5E8E-0D4B-A0AB-A144B2DA96BB}"/>
              </a:ext>
            </a:extLst>
          </p:cNvPr>
          <p:cNvSpPr txBox="1"/>
          <p:nvPr/>
        </p:nvSpPr>
        <p:spPr>
          <a:xfrm>
            <a:off x="2426035" y="12680559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16C9BC"/>
                </a:solidFill>
              </a:rPr>
              <a:t>I20.9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03C1D39-C75A-D447-BE95-86DC16703AE5}"/>
              </a:ext>
            </a:extLst>
          </p:cNvPr>
          <p:cNvCxnSpPr>
            <a:cxnSpLocks/>
          </p:cNvCxnSpPr>
          <p:nvPr/>
        </p:nvCxnSpPr>
        <p:spPr>
          <a:xfrm>
            <a:off x="1696129" y="12514166"/>
            <a:ext cx="96926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0853297C-1979-4841-BF82-13B49DF8A57E}"/>
              </a:ext>
            </a:extLst>
          </p:cNvPr>
          <p:cNvSpPr txBox="1"/>
          <p:nvPr/>
        </p:nvSpPr>
        <p:spPr>
          <a:xfrm>
            <a:off x="2360293" y="1771202"/>
            <a:ext cx="8471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ICD-10 Code    Condition                                                                                           Category    RAF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5786669-A582-B14C-9258-84D361837F34}"/>
              </a:ext>
            </a:extLst>
          </p:cNvPr>
          <p:cNvSpPr/>
          <p:nvPr/>
        </p:nvSpPr>
        <p:spPr>
          <a:xfrm>
            <a:off x="2383921" y="10396183"/>
            <a:ext cx="3469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Machine Leaning Predictions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30FA8E0-49EF-F64D-8DA1-5FF32F52F279}"/>
              </a:ext>
            </a:extLst>
          </p:cNvPr>
          <p:cNvSpPr txBox="1"/>
          <p:nvPr/>
        </p:nvSpPr>
        <p:spPr>
          <a:xfrm>
            <a:off x="8004529" y="12767320"/>
            <a:ext cx="971474" cy="338554"/>
          </a:xfrm>
          <a:prstGeom prst="rect">
            <a:avLst/>
          </a:prstGeom>
          <a:solidFill>
            <a:srgbClr val="FFC000">
              <a:alpha val="19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Probable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B5A3BF-76B2-AE4B-B86D-F4BC6C13AF39}"/>
              </a:ext>
            </a:extLst>
          </p:cNvPr>
          <p:cNvSpPr txBox="1"/>
          <p:nvPr/>
        </p:nvSpPr>
        <p:spPr>
          <a:xfrm>
            <a:off x="9683832" y="11875670"/>
            <a:ext cx="696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44.1%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2365D-0271-2F4B-9502-B3262953711C}"/>
              </a:ext>
            </a:extLst>
          </p:cNvPr>
          <p:cNvSpPr txBox="1"/>
          <p:nvPr/>
        </p:nvSpPr>
        <p:spPr>
          <a:xfrm>
            <a:off x="9689395" y="12686518"/>
            <a:ext cx="696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23.6%</a:t>
            </a:r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0F9001-6A63-B247-9180-08D57686535A}"/>
              </a:ext>
            </a:extLst>
          </p:cNvPr>
          <p:cNvSpPr/>
          <p:nvPr/>
        </p:nvSpPr>
        <p:spPr>
          <a:xfrm>
            <a:off x="2000548" y="13342939"/>
            <a:ext cx="9359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Confidence Level: </a:t>
            </a:r>
            <a:r>
              <a:rPr lang="en-US" sz="1400" dirty="0"/>
              <a:t>Likelihood that this patient has this diagnosis compared to patients with similar backgrounds and conditions </a:t>
            </a:r>
          </a:p>
          <a:p>
            <a:r>
              <a:rPr lang="en-US" sz="1400" b="1" dirty="0"/>
              <a:t>Cohort %:</a:t>
            </a:r>
            <a:r>
              <a:rPr lang="en-US" sz="1400" dirty="0"/>
              <a:t> Percentage of patients in a similar cohort to this patient that have this one condition</a:t>
            </a:r>
          </a:p>
        </p:txBody>
      </p:sp>
    </p:spTree>
    <p:extLst>
      <p:ext uri="{BB962C8B-B14F-4D97-AF65-F5344CB8AC3E}">
        <p14:creationId xmlns:p14="http://schemas.microsoft.com/office/powerpoint/2010/main" val="3174688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1BA26A4F-9C40-6544-9036-71684CF499F0}"/>
              </a:ext>
            </a:extLst>
          </p:cNvPr>
          <p:cNvGrpSpPr/>
          <p:nvPr/>
        </p:nvGrpSpPr>
        <p:grpSpPr>
          <a:xfrm>
            <a:off x="2155575" y="1506957"/>
            <a:ext cx="1548228" cy="2669298"/>
            <a:chOff x="5654403" y="1952444"/>
            <a:chExt cx="1548228" cy="26692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D6CFD68-9B19-064A-B291-059D67E9320E}"/>
                </a:ext>
              </a:extLst>
            </p:cNvPr>
            <p:cNvGrpSpPr/>
            <p:nvPr/>
          </p:nvGrpSpPr>
          <p:grpSpPr>
            <a:xfrm>
              <a:off x="5654403" y="1952444"/>
              <a:ext cx="1548228" cy="2669298"/>
              <a:chOff x="-5104916" y="748889"/>
              <a:chExt cx="1548228" cy="2669298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B92FED03-6A64-1F4A-B856-6C335672856C}"/>
                  </a:ext>
                </a:extLst>
              </p:cNvPr>
              <p:cNvGrpSpPr/>
              <p:nvPr/>
            </p:nvGrpSpPr>
            <p:grpSpPr>
              <a:xfrm>
                <a:off x="-5104916" y="748889"/>
                <a:ext cx="1548228" cy="2669298"/>
                <a:chOff x="-5118839" y="703392"/>
                <a:chExt cx="1548228" cy="2669298"/>
              </a:xfrm>
            </p:grpSpPr>
            <p:sp>
              <p:nvSpPr>
                <p:cNvPr id="40" name="Rounded Rectangle 39">
                  <a:extLst>
                    <a:ext uri="{FF2B5EF4-FFF2-40B4-BE49-F238E27FC236}">
                      <a16:creationId xmlns:a16="http://schemas.microsoft.com/office/drawing/2014/main" id="{F74F26CB-4D2B-6943-A210-F31DD8B31EDD}"/>
                    </a:ext>
                  </a:extLst>
                </p:cNvPr>
                <p:cNvSpPr/>
                <p:nvPr/>
              </p:nvSpPr>
              <p:spPr>
                <a:xfrm>
                  <a:off x="-5065170" y="721067"/>
                  <a:ext cx="1494559" cy="22893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26CAB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Rectangle 96">
                  <a:extLst>
                    <a:ext uri="{FF2B5EF4-FFF2-40B4-BE49-F238E27FC236}">
                      <a16:creationId xmlns:a16="http://schemas.microsoft.com/office/drawing/2014/main" id="{16037F52-BBB0-414E-8E76-C62AE8739402}"/>
                    </a:ext>
                  </a:extLst>
                </p:cNvPr>
                <p:cNvSpPr/>
                <p:nvPr/>
              </p:nvSpPr>
              <p:spPr>
                <a:xfrm rot="5400000">
                  <a:off x="-5508361" y="1443599"/>
                  <a:ext cx="2387718" cy="14704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2"/>
                  </a:solidFill>
                </a:ln>
                <a:effectLst>
                  <a:outerShdw blurRad="50800" dist="38100" dir="5400000" algn="t" rotWithShape="0">
                    <a:prstClr val="black">
                      <a:alpha val="9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  <a:latin typeface="+mj-lt"/>
                  </a:endParaRPr>
                </a:p>
              </p:txBody>
            </p:sp>
            <p:sp>
              <p:nvSpPr>
                <p:cNvPr id="42" name="Shape 556">
                  <a:extLst>
                    <a:ext uri="{FF2B5EF4-FFF2-40B4-BE49-F238E27FC236}">
                      <a16:creationId xmlns:a16="http://schemas.microsoft.com/office/drawing/2014/main" id="{9EDDFB4F-D60D-8341-8C0D-5E434FEC9C5A}"/>
                    </a:ext>
                  </a:extLst>
                </p:cNvPr>
                <p:cNvSpPr/>
                <p:nvPr/>
              </p:nvSpPr>
              <p:spPr>
                <a:xfrm>
                  <a:off x="-5113764" y="1226755"/>
                  <a:ext cx="1313861" cy="169785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Problem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s</a:t>
                  </a:r>
                  <a:endParaRPr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Shape 557">
                  <a:extLst>
                    <a:ext uri="{FF2B5EF4-FFF2-40B4-BE49-F238E27FC236}">
                      <a16:creationId xmlns:a16="http://schemas.microsoft.com/office/drawing/2014/main" id="{D07EC9CE-6F27-F34E-8C00-87B0CC3C00B8}"/>
                    </a:ext>
                  </a:extLst>
                </p:cNvPr>
                <p:cNvSpPr/>
                <p:nvPr/>
              </p:nvSpPr>
              <p:spPr>
                <a:xfrm>
                  <a:off x="-5113331" y="1447125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Results</a:t>
                  </a:r>
                </a:p>
              </p:txBody>
            </p:sp>
            <p:sp>
              <p:nvSpPr>
                <p:cNvPr id="44" name="Shape 559">
                  <a:extLst>
                    <a:ext uri="{FF2B5EF4-FFF2-40B4-BE49-F238E27FC236}">
                      <a16:creationId xmlns:a16="http://schemas.microsoft.com/office/drawing/2014/main" id="{CEE7B753-3583-E94E-AAEA-9DA9358B7400}"/>
                    </a:ext>
                  </a:extLst>
                </p:cNvPr>
                <p:cNvSpPr/>
                <p:nvPr/>
              </p:nvSpPr>
              <p:spPr>
                <a:xfrm>
                  <a:off x="-5118838" y="2526000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Immunizations</a:t>
                  </a:r>
                </a:p>
              </p:txBody>
            </p:sp>
            <p:sp>
              <p:nvSpPr>
                <p:cNvPr id="45" name="Shape 560">
                  <a:extLst>
                    <a:ext uri="{FF2B5EF4-FFF2-40B4-BE49-F238E27FC236}">
                      <a16:creationId xmlns:a16="http://schemas.microsoft.com/office/drawing/2014/main" id="{E1DA1224-2FAE-384E-9984-94FA46447EE1}"/>
                    </a:ext>
                  </a:extLst>
                </p:cNvPr>
                <p:cNvSpPr/>
                <p:nvPr/>
              </p:nvSpPr>
              <p:spPr>
                <a:xfrm>
                  <a:off x="-5118835" y="2098642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Medications</a:t>
                  </a:r>
                </a:p>
              </p:txBody>
            </p:sp>
            <p:sp>
              <p:nvSpPr>
                <p:cNvPr id="46" name="Shape 561">
                  <a:extLst>
                    <a:ext uri="{FF2B5EF4-FFF2-40B4-BE49-F238E27FC236}">
                      <a16:creationId xmlns:a16="http://schemas.microsoft.com/office/drawing/2014/main" id="{602E2FA8-616E-B04A-9790-1E19DE29B8D5}"/>
                    </a:ext>
                  </a:extLst>
                </p:cNvPr>
                <p:cNvSpPr/>
                <p:nvPr/>
              </p:nvSpPr>
              <p:spPr>
                <a:xfrm>
                  <a:off x="-5113335" y="2311808"/>
                  <a:ext cx="1318935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Vital 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S</a:t>
                  </a: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igns</a:t>
                  </a:r>
                </a:p>
              </p:txBody>
            </p:sp>
            <p:sp>
              <p:nvSpPr>
                <p:cNvPr id="47" name="Shape 562">
                  <a:extLst>
                    <a:ext uri="{FF2B5EF4-FFF2-40B4-BE49-F238E27FC236}">
                      <a16:creationId xmlns:a16="http://schemas.microsoft.com/office/drawing/2014/main" id="{DDB11141-6CB8-814A-A794-CDD809E4FE16}"/>
                    </a:ext>
                  </a:extLst>
                </p:cNvPr>
                <p:cNvSpPr/>
                <p:nvPr/>
              </p:nvSpPr>
              <p:spPr>
                <a:xfrm>
                  <a:off x="-5113332" y="1664110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Procedures</a:t>
                  </a:r>
                </a:p>
              </p:txBody>
            </p:sp>
            <p:sp>
              <p:nvSpPr>
                <p:cNvPr id="48" name="Shape 563">
                  <a:extLst>
                    <a:ext uri="{FF2B5EF4-FFF2-40B4-BE49-F238E27FC236}">
                      <a16:creationId xmlns:a16="http://schemas.microsoft.com/office/drawing/2014/main" id="{1D306076-A175-2742-B3A0-1461B93D765F}"/>
                    </a:ext>
                  </a:extLst>
                </p:cNvPr>
                <p:cNvSpPr/>
                <p:nvPr/>
              </p:nvSpPr>
              <p:spPr>
                <a:xfrm>
                  <a:off x="-5118838" y="2952333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Family History</a:t>
                  </a:r>
                </a:p>
              </p:txBody>
            </p:sp>
            <p:sp>
              <p:nvSpPr>
                <p:cNvPr id="49" name="Shape 564">
                  <a:extLst>
                    <a:ext uri="{FF2B5EF4-FFF2-40B4-BE49-F238E27FC236}">
                      <a16:creationId xmlns:a16="http://schemas.microsoft.com/office/drawing/2014/main" id="{85FCB7E5-AB4A-9A40-8D1A-8CEE3FD5133B}"/>
                    </a:ext>
                  </a:extLst>
                </p:cNvPr>
                <p:cNvSpPr/>
                <p:nvPr/>
              </p:nvSpPr>
              <p:spPr>
                <a:xfrm>
                  <a:off x="-5118838" y="2739166"/>
                  <a:ext cx="1318935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Social History</a:t>
                  </a:r>
                </a:p>
              </p:txBody>
            </p:sp>
            <p:sp>
              <p:nvSpPr>
                <p:cNvPr id="50" name="Shape 565">
                  <a:extLst>
                    <a:ext uri="{FF2B5EF4-FFF2-40B4-BE49-F238E27FC236}">
                      <a16:creationId xmlns:a16="http://schemas.microsoft.com/office/drawing/2014/main" id="{2A35F876-8A94-4742-91AB-6DE799D04606}"/>
                    </a:ext>
                  </a:extLst>
                </p:cNvPr>
                <p:cNvSpPr/>
                <p:nvPr/>
              </p:nvSpPr>
              <p:spPr>
                <a:xfrm>
                  <a:off x="-5118835" y="1881098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Encounters</a:t>
                  </a:r>
                </a:p>
              </p:txBody>
            </p:sp>
            <p:sp>
              <p:nvSpPr>
                <p:cNvPr id="51" name="Shape 566">
                  <a:extLst>
                    <a:ext uri="{FF2B5EF4-FFF2-40B4-BE49-F238E27FC236}">
                      <a16:creationId xmlns:a16="http://schemas.microsoft.com/office/drawing/2014/main" id="{304368E8-7DF2-1846-8A51-28EF77A55AFF}"/>
                    </a:ext>
                  </a:extLst>
                </p:cNvPr>
                <p:cNvSpPr/>
                <p:nvPr/>
              </p:nvSpPr>
              <p:spPr>
                <a:xfrm>
                  <a:off x="-5118839" y="3165499"/>
                  <a:ext cx="1318933" cy="169787"/>
                </a:xfrm>
                <a:prstGeom prst="roundRect">
                  <a:avLst/>
                </a:prstGeom>
                <a:noFill/>
                <a:ln w="3175">
                  <a:noFill/>
                  <a:prstDash val="solid"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Plan of Care</a:t>
                  </a:r>
                </a:p>
              </p:txBody>
            </p:sp>
            <p:sp>
              <p:nvSpPr>
                <p:cNvPr id="52" name="Shape 555">
                  <a:extLst>
                    <a:ext uri="{FF2B5EF4-FFF2-40B4-BE49-F238E27FC236}">
                      <a16:creationId xmlns:a16="http://schemas.microsoft.com/office/drawing/2014/main" id="{C8089551-3FA5-8541-98BB-8CAFD805FE03}"/>
                    </a:ext>
                  </a:extLst>
                </p:cNvPr>
                <p:cNvSpPr/>
                <p:nvPr/>
              </p:nvSpPr>
              <p:spPr>
                <a:xfrm>
                  <a:off x="-5110588" y="1008747"/>
                  <a:ext cx="1536443" cy="170905"/>
                </a:xfrm>
                <a:prstGeom prst="roundRect">
                  <a:avLst/>
                </a:prstGeom>
                <a:noFill/>
                <a:ln w="3175" cap="rnd">
                  <a:noFill/>
                  <a:prstDash val="solid"/>
                  <a:round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182880" tIns="365760" rIns="50800" bIns="365760" spcCol="3657600" anchor="ctr"/>
                <a:lstStyle>
                  <a:lvl1pPr algn="ctr" defTabSz="825500">
                    <a:lnSpc>
                      <a:spcPct val="100000"/>
                    </a:lnSpc>
                    <a:defRPr sz="3200">
                      <a:solidFill>
                        <a:srgbClr val="FFFFFF"/>
                      </a:solidFill>
                      <a:latin typeface="Montserrat Regular"/>
                      <a:ea typeface="Montserrat Regular"/>
                      <a:cs typeface="Montserrat Regular"/>
                      <a:sym typeface="Montserrat Regular"/>
                    </a:defRPr>
                  </a:lvl1pPr>
                </a:lstStyle>
                <a:p>
                  <a:pPr algn="l"/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cs typeface="Times New Roman" panose="02020603050405020304" pitchFamily="18" charset="0"/>
                    </a:rPr>
                    <a:t>Insurance Providers</a:t>
                  </a: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40F5E346-6FB7-C142-BF3F-0D21CC946713}"/>
                    </a:ext>
                  </a:extLst>
                </p:cNvPr>
                <p:cNvSpPr/>
                <p:nvPr/>
              </p:nvSpPr>
              <p:spPr>
                <a:xfrm>
                  <a:off x="-5013934" y="703392"/>
                  <a:ext cx="1192955" cy="2616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lang="en-US" sz="1100" i="0" dirty="0">
                      <a:solidFill>
                        <a:schemeClr val="bg1">
                          <a:lumMod val="75000"/>
                        </a:schemeClr>
                      </a:solidFill>
                      <a:effectLst/>
                    </a:rPr>
                    <a:t>Table of Contents</a:t>
                  </a:r>
                  <a:endParaRPr lang="en-US" sz="11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39" name="L-Shape 38">
                <a:extLst>
                  <a:ext uri="{FF2B5EF4-FFF2-40B4-BE49-F238E27FC236}">
                    <a16:creationId xmlns:a16="http://schemas.microsoft.com/office/drawing/2014/main" id="{1260BC7E-6980-764A-BDD0-5BE92683CC61}"/>
                  </a:ext>
                </a:extLst>
              </p:cNvPr>
              <p:cNvSpPr>
                <a:spLocks/>
              </p:cNvSpPr>
              <p:nvPr/>
            </p:nvSpPr>
            <p:spPr>
              <a:xfrm rot="19008075">
                <a:off x="-3755861" y="818920"/>
                <a:ext cx="81058" cy="77228"/>
              </a:xfrm>
              <a:prstGeom prst="corner">
                <a:avLst>
                  <a:gd name="adj1" fmla="val 17144"/>
                  <a:gd name="adj2" fmla="val 18571"/>
                </a:avLst>
              </a:prstGeom>
              <a:solidFill>
                <a:srgbClr val="26CA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rgbClr val="16C9BA"/>
                  </a:solidFill>
                </a:endParaRPr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D5D1794-BB5D-8B47-BCC2-77AA3D67AAF8}"/>
                </a:ext>
              </a:extLst>
            </p:cNvPr>
            <p:cNvSpPr/>
            <p:nvPr/>
          </p:nvSpPr>
          <p:spPr>
            <a:xfrm>
              <a:off x="5732168" y="2229545"/>
              <a:ext cx="1470463" cy="227656"/>
            </a:xfrm>
            <a:prstGeom prst="rect">
              <a:avLst/>
            </a:prstGeom>
            <a:solidFill>
              <a:srgbClr val="26CABD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rgbClr val="105F5A"/>
                </a:solidFill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0CFAFB37-7575-F849-9741-ABE789EA1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0837" y="505353"/>
            <a:ext cx="4279140" cy="4094429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00C8AEDD-979E-BC4B-B0FA-248BD6E6AF07}"/>
              </a:ext>
            </a:extLst>
          </p:cNvPr>
          <p:cNvSpPr txBox="1"/>
          <p:nvPr/>
        </p:nvSpPr>
        <p:spPr>
          <a:xfrm>
            <a:off x="-1395326" y="613699"/>
            <a:ext cx="3550901" cy="646331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Table of Contents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B0E41C7-2BB8-074C-BBBC-F1D13552C158}"/>
              </a:ext>
            </a:extLst>
          </p:cNvPr>
          <p:cNvSpPr txBox="1"/>
          <p:nvPr/>
        </p:nvSpPr>
        <p:spPr>
          <a:xfrm>
            <a:off x="10899976" y="-407565"/>
            <a:ext cx="3550901" cy="2308324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3600" b="1" dirty="0"/>
              <a:t>This is where it will go on the page (will replace this version)</a:t>
            </a:r>
          </a:p>
        </p:txBody>
      </p:sp>
    </p:spTree>
    <p:extLst>
      <p:ext uri="{BB962C8B-B14F-4D97-AF65-F5344CB8AC3E}">
        <p14:creationId xmlns:p14="http://schemas.microsoft.com/office/powerpoint/2010/main" val="737242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33CB2F-AF2A-8748-A7E4-F5667A776BFC}"/>
              </a:ext>
            </a:extLst>
          </p:cNvPr>
          <p:cNvSpPr txBox="1"/>
          <p:nvPr/>
        </p:nvSpPr>
        <p:spPr>
          <a:xfrm>
            <a:off x="213754" y="110678"/>
            <a:ext cx="4030306" cy="2308324"/>
          </a:xfrm>
          <a:prstGeom prst="rect">
            <a:avLst/>
          </a:prstGeom>
          <a:solidFill>
            <a:srgbClr val="FE4FFF"/>
          </a:solidFill>
        </p:spPr>
        <p:txBody>
          <a:bodyPr wrap="square" rtlCol="0">
            <a:spAutoFit/>
          </a:bodyPr>
          <a:lstStyle/>
          <a:p>
            <a:r>
              <a:rPr lang="en-US" sz="2400" b="1" dirty="0"/>
              <a:t>Also need a </a:t>
            </a:r>
            <a:r>
              <a:rPr lang="en-US" sz="2400" b="1" dirty="0" err="1"/>
              <a:t>searchbar</a:t>
            </a:r>
            <a:r>
              <a:rPr lang="en-US" sz="2400" b="1" dirty="0"/>
              <a:t> and this source document by itself without the viewer – not sure anything can be done here because needs to match the rest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74CC7B8-2696-5841-B07E-FA4A320F95E5}"/>
              </a:ext>
            </a:extLst>
          </p:cNvPr>
          <p:cNvGrpSpPr/>
          <p:nvPr/>
        </p:nvGrpSpPr>
        <p:grpSpPr>
          <a:xfrm>
            <a:off x="5456658" y="403269"/>
            <a:ext cx="1943100" cy="1092200"/>
            <a:chOff x="6384521" y="1389380"/>
            <a:chExt cx="1943100" cy="1092200"/>
          </a:xfrm>
        </p:grpSpPr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5A34F210-6CDF-954C-BA67-5DA9EA15B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4521" y="1389380"/>
              <a:ext cx="1943100" cy="1092200"/>
            </a:xfrm>
            <a:prstGeom prst="rect">
              <a:avLst/>
            </a:prstGeom>
          </p:spPr>
        </p:pic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65CF94F5-03AD-4D4B-923A-595AD4CD68ED}"/>
                </a:ext>
              </a:extLst>
            </p:cNvPr>
            <p:cNvSpPr txBox="1"/>
            <p:nvPr/>
          </p:nvSpPr>
          <p:spPr>
            <a:xfrm>
              <a:off x="6728460" y="1804675"/>
              <a:ext cx="101341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Renal function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0983A45-A551-F44A-BF02-C005929D3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58" y="2637795"/>
            <a:ext cx="7620000" cy="227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46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5054</TotalTime>
  <Words>605</Words>
  <Application>Microsoft Macintosh PowerPoint</Application>
  <PresentationFormat>Widescreen</PresentationFormat>
  <Paragraphs>153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40</cp:revision>
  <dcterms:created xsi:type="dcterms:W3CDTF">2021-05-13T20:48:52Z</dcterms:created>
  <dcterms:modified xsi:type="dcterms:W3CDTF">2021-05-25T18:18:10Z</dcterms:modified>
</cp:coreProperties>
</file>